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67" r:id="rId4"/>
    <p:sldId id="269" r:id="rId5"/>
    <p:sldId id="268" r:id="rId6"/>
    <p:sldId id="272" r:id="rId7"/>
    <p:sldId id="258" r:id="rId8"/>
    <p:sldId id="275" r:id="rId9"/>
    <p:sldId id="273" r:id="rId10"/>
    <p:sldId id="276" r:id="rId11"/>
    <p:sldId id="271" r:id="rId12"/>
    <p:sldId id="260" r:id="rId13"/>
    <p:sldId id="259" r:id="rId14"/>
    <p:sldId id="287" r:id="rId15"/>
    <p:sldId id="290" r:id="rId16"/>
    <p:sldId id="291" r:id="rId17"/>
    <p:sldId id="292" r:id="rId18"/>
    <p:sldId id="295" r:id="rId19"/>
    <p:sldId id="297" r:id="rId20"/>
    <p:sldId id="277" r:id="rId21"/>
    <p:sldId id="280" r:id="rId22"/>
    <p:sldId id="282" r:id="rId23"/>
    <p:sldId id="278" r:id="rId24"/>
    <p:sldId id="283" r:id="rId25"/>
    <p:sldId id="281" r:id="rId26"/>
    <p:sldId id="284" r:id="rId27"/>
    <p:sldId id="285" r:id="rId28"/>
    <p:sldId id="286" r:id="rId29"/>
    <p:sldId id="29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23C"/>
    <a:srgbClr val="676D74"/>
    <a:srgbClr val="485563"/>
    <a:srgbClr val="50D5B7"/>
    <a:srgbClr val="067D68"/>
    <a:srgbClr val="535A62"/>
    <a:srgbClr val="7C8187"/>
    <a:srgbClr val="3D454E"/>
    <a:srgbClr val="EFFA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 autoAdjust="0"/>
    <p:restoredTop sz="88967" autoAdjust="0"/>
  </p:normalViewPr>
  <p:slideViewPr>
    <p:cSldViewPr snapToGrid="0" showGuides="1">
      <p:cViewPr varScale="1">
        <p:scale>
          <a:sx n="76" d="100"/>
          <a:sy n="76" d="100"/>
        </p:scale>
        <p:origin x="902" y="58"/>
      </p:cViewPr>
      <p:guideLst>
        <p:guide pos="551"/>
        <p:guide pos="7129"/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41A6D-1B6D-43E7-912C-B08DEB14C05E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EEE82-DE07-4958-BCEB-8A3E29FD0E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8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643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03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73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5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8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4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32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1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EE82-DE07-4958-BCEB-8A3E29FD0EE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57D7-6AC6-40C1-9FD9-F7DBA4D5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8F098-AC8B-4686-8720-5FB3A28B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74FB7-DC0C-4E6E-B355-8BED04A3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BDA3F-90FA-4638-9C9C-BB839F5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06B6-7E93-426F-80DD-4D72EC17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59F82-083A-4394-A967-87503DB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6B419-CD58-4A0A-BDF3-3571E5AFB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B1D1F-7FF1-45AC-AD21-8FDD3E58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E73B2-8213-47D7-8BBF-B6128B5F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DBFF9-2C1F-4F04-8205-7BB47E8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22CE1-256C-4389-A781-AEF3A42AD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E1B98-7B8E-4CD9-91DD-29F5897C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31E90-AE88-48AB-BF7C-935F17D4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025D-7C48-4503-911B-89D189C3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2840A-1492-4880-A99E-517E71D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AD9FD-BE6F-4D9E-B8F7-BC708BAC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345E9-393B-490F-96F2-EF286177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7522D-8FDA-4EFD-B25B-1981183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E9F68-B213-4504-BC6C-A430A34F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5EE3D-9082-4394-9189-49FEAEDD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4878-47C7-4BFB-A3AC-841DC089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FB40C-A79C-4F12-B4FD-F6853B81E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87068-949C-478B-9CD3-6C6D5CC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29CCE-29BB-483B-95C4-70D175E8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AA3DF-9BE2-477B-A0A0-86792E1C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B275-3588-4B10-9D61-64777120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F775-238F-4874-ABE0-8FC7AEB7C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40BB72-8155-4CAD-ADCF-59C5595E9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5522B-7C25-4A92-9C55-D347E73F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4D771-C55B-45FB-948C-85B37E40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3B096-8F77-4B0C-AEAC-F43D01DC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3551D-022A-499C-9CC7-D721BD9F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3737F-363D-4693-BEC6-BFF1CD87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0FCC2-501A-4ED8-8079-EF3787C9A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DADE9-35E9-4CEC-82E9-3C7A1BC4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B59D2-E319-4FF8-9707-47DED52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2BE661-5057-4E40-8D7A-EE1E917F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CD7E7F-69D2-4E09-AD94-1EA836A2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2D5842-DE7F-44BE-8601-FC08469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2C5C7-9760-4274-BCFA-A59CB51A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9ADE2-8549-4F00-9CDF-B27FE356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39FC4A-2C08-454A-8A7B-09A1C9B7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98BF98-CB30-4411-A4ED-FD36EF45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A8456-E068-4650-ADC4-90799B0F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1019B-0320-43BA-B42C-CF507F9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D379E-3BD4-4CB4-A846-368C0E4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11DC4-02F4-4151-8EB0-50B372B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58AB6-91CD-40D6-8997-4DFC8E06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DF0F5-710C-45A5-995A-0C3AE359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C393C-9064-47A7-8C24-BF1E7433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4C803D-FB51-4D6F-87D3-C3321EE4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F311B-8ECC-44EE-A33D-7E28DBEC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E7474-6CF1-4B46-ADF4-D92AA9DA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4EA9E0-C414-42F7-95E1-39EE9B99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73CE89-E3A2-4A6E-B312-7635BB10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07020-5B6E-48EF-9236-AA04ED9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E3A93-117A-47E5-A84E-DE995A3B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55242-B9AD-4EF3-B9E3-64BB6F03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C190A-6176-4E3F-B18C-E1DB786E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7FC1E-5B27-4D0C-BADE-8700D66F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35C40-C57C-4E08-B33F-B92A2E008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D64A-7390-47E3-8DBF-C4FEF7BFC6C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FAE78-1B5F-477C-AE52-BC3B78B8A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963E-25F1-4C65-86B8-D8D043CD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jp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RgBoVh7Ue18&amp;feature=youtu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FDA286-5FF6-4725-9116-7ED25B98AA51}"/>
              </a:ext>
            </a:extLst>
          </p:cNvPr>
          <p:cNvSpPr txBox="1"/>
          <p:nvPr/>
        </p:nvSpPr>
        <p:spPr>
          <a:xfrm>
            <a:off x="3814568" y="3711384"/>
            <a:ext cx="4009432" cy="65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자동 분리수거 장치</a:t>
            </a:r>
            <a:endParaRPr lang="en-US" altLang="ko-KR" sz="36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1" name="그래픽 19">
            <a:extLst>
              <a:ext uri="{FF2B5EF4-FFF2-40B4-BE49-F238E27FC236}">
                <a16:creationId xmlns:a16="http://schemas.microsoft.com/office/drawing/2014/main" id="{4CF6AF9F-4A7F-48AA-A2FD-07F46B420E57}"/>
              </a:ext>
            </a:extLst>
          </p:cNvPr>
          <p:cNvGrpSpPr/>
          <p:nvPr/>
        </p:nvGrpSpPr>
        <p:grpSpPr>
          <a:xfrm>
            <a:off x="5819284" y="1875817"/>
            <a:ext cx="425273" cy="458985"/>
            <a:chOff x="5334000" y="2051050"/>
            <a:chExt cx="1524000" cy="152400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7848E2F-DDA9-4965-91E8-91331D0B3DDD}"/>
                </a:ext>
              </a:extLst>
            </p:cNvPr>
            <p:cNvSpPr/>
            <p:nvPr/>
          </p:nvSpPr>
          <p:spPr>
            <a:xfrm>
              <a:off x="5334000" y="2305050"/>
              <a:ext cx="1524000" cy="1016000"/>
            </a:xfrm>
            <a:custGeom>
              <a:avLst/>
              <a:gdLst>
                <a:gd name="connsiteX0" fmla="*/ 1294791 w 1524000"/>
                <a:gd name="connsiteY0" fmla="*/ 411328 h 1016000"/>
                <a:gd name="connsiteX1" fmla="*/ 865759 w 1524000"/>
                <a:gd name="connsiteY1" fmla="*/ 0 h 1016000"/>
                <a:gd name="connsiteX2" fmla="*/ 511531 w 1524000"/>
                <a:gd name="connsiteY2" fmla="*/ 178003 h 1016000"/>
                <a:gd name="connsiteX3" fmla="*/ 505689 w 1524000"/>
                <a:gd name="connsiteY3" fmla="*/ 175412 h 1016000"/>
                <a:gd name="connsiteX4" fmla="*/ 490347 w 1524000"/>
                <a:gd name="connsiteY4" fmla="*/ 168580 h 1016000"/>
                <a:gd name="connsiteX5" fmla="*/ 481635 w 1524000"/>
                <a:gd name="connsiteY5" fmla="*/ 165379 h 1016000"/>
                <a:gd name="connsiteX6" fmla="*/ 465912 w 1524000"/>
                <a:gd name="connsiteY6" fmla="*/ 160528 h 1016000"/>
                <a:gd name="connsiteX7" fmla="*/ 457149 w 1524000"/>
                <a:gd name="connsiteY7" fmla="*/ 158267 h 1016000"/>
                <a:gd name="connsiteX8" fmla="*/ 439699 w 1524000"/>
                <a:gd name="connsiteY8" fmla="*/ 155092 h 1016000"/>
                <a:gd name="connsiteX9" fmla="*/ 432029 w 1524000"/>
                <a:gd name="connsiteY9" fmla="*/ 153924 h 1016000"/>
                <a:gd name="connsiteX10" fmla="*/ 406400 w 1524000"/>
                <a:gd name="connsiteY10" fmla="*/ 152400 h 1016000"/>
                <a:gd name="connsiteX11" fmla="*/ 177800 w 1524000"/>
                <a:gd name="connsiteY11" fmla="*/ 381000 h 1016000"/>
                <a:gd name="connsiteX12" fmla="*/ 178206 w 1524000"/>
                <a:gd name="connsiteY12" fmla="*/ 390576 h 1016000"/>
                <a:gd name="connsiteX13" fmla="*/ 178206 w 1524000"/>
                <a:gd name="connsiteY13" fmla="*/ 390677 h 1016000"/>
                <a:gd name="connsiteX14" fmla="*/ 0 w 1524000"/>
                <a:gd name="connsiteY14" fmla="*/ 689712 h 1016000"/>
                <a:gd name="connsiteX15" fmla="*/ 326263 w 1524000"/>
                <a:gd name="connsiteY15" fmla="*/ 1016000 h 1016000"/>
                <a:gd name="connsiteX16" fmla="*/ 948766 w 1524000"/>
                <a:gd name="connsiteY16" fmla="*/ 1016000 h 1016000"/>
                <a:gd name="connsiteX17" fmla="*/ 956666 w 1524000"/>
                <a:gd name="connsiteY17" fmla="*/ 1015644 h 1016000"/>
                <a:gd name="connsiteX18" fmla="*/ 958240 w 1524000"/>
                <a:gd name="connsiteY18" fmla="*/ 1015441 h 1016000"/>
                <a:gd name="connsiteX19" fmla="*/ 961644 w 1524000"/>
                <a:gd name="connsiteY19" fmla="*/ 1015644 h 1016000"/>
                <a:gd name="connsiteX20" fmla="*/ 969493 w 1524000"/>
                <a:gd name="connsiteY20" fmla="*/ 1016000 h 1016000"/>
                <a:gd name="connsiteX21" fmla="*/ 1218489 w 1524000"/>
                <a:gd name="connsiteY21" fmla="*/ 1016000 h 1016000"/>
                <a:gd name="connsiteX22" fmla="*/ 1524000 w 1524000"/>
                <a:gd name="connsiteY22" fmla="*/ 710489 h 1016000"/>
                <a:gd name="connsiteX23" fmla="*/ 1294791 w 1524000"/>
                <a:gd name="connsiteY23" fmla="*/ 411328 h 1016000"/>
                <a:gd name="connsiteX24" fmla="*/ 1218489 w 1524000"/>
                <a:gd name="connsiteY24" fmla="*/ 965200 h 1016000"/>
                <a:gd name="connsiteX25" fmla="*/ 969493 w 1524000"/>
                <a:gd name="connsiteY25" fmla="*/ 965200 h 1016000"/>
                <a:gd name="connsiteX26" fmla="*/ 965073 w 1524000"/>
                <a:gd name="connsiteY26" fmla="*/ 964971 h 1016000"/>
                <a:gd name="connsiteX27" fmla="*/ 958190 w 1524000"/>
                <a:gd name="connsiteY27" fmla="*/ 964692 h 1016000"/>
                <a:gd name="connsiteX28" fmla="*/ 953160 w 1524000"/>
                <a:gd name="connsiteY28" fmla="*/ 964971 h 1016000"/>
                <a:gd name="connsiteX29" fmla="*/ 948766 w 1524000"/>
                <a:gd name="connsiteY29" fmla="*/ 965200 h 1016000"/>
                <a:gd name="connsiteX30" fmla="*/ 326263 w 1524000"/>
                <a:gd name="connsiteY30" fmla="*/ 965200 h 1016000"/>
                <a:gd name="connsiteX31" fmla="*/ 50800 w 1524000"/>
                <a:gd name="connsiteY31" fmla="*/ 689712 h 1016000"/>
                <a:gd name="connsiteX32" fmla="*/ 214198 w 1524000"/>
                <a:gd name="connsiteY32" fmla="*/ 429285 h 1016000"/>
                <a:gd name="connsiteX33" fmla="*/ 228600 w 1524000"/>
                <a:gd name="connsiteY33" fmla="*/ 422402 h 1016000"/>
                <a:gd name="connsiteX34" fmla="*/ 228600 w 1524000"/>
                <a:gd name="connsiteY34" fmla="*/ 406400 h 1016000"/>
                <a:gd name="connsiteX35" fmla="*/ 228981 w 1524000"/>
                <a:gd name="connsiteY35" fmla="*/ 396596 h 1016000"/>
                <a:gd name="connsiteX36" fmla="*/ 229210 w 1524000"/>
                <a:gd name="connsiteY36" fmla="*/ 392532 h 1016000"/>
                <a:gd name="connsiteX37" fmla="*/ 228905 w 1524000"/>
                <a:gd name="connsiteY37" fmla="*/ 387198 h 1016000"/>
                <a:gd name="connsiteX38" fmla="*/ 228600 w 1524000"/>
                <a:gd name="connsiteY38" fmla="*/ 381000 h 1016000"/>
                <a:gd name="connsiteX39" fmla="*/ 406400 w 1524000"/>
                <a:gd name="connsiteY39" fmla="*/ 203200 h 1016000"/>
                <a:gd name="connsiteX40" fmla="*/ 429692 w 1524000"/>
                <a:gd name="connsiteY40" fmla="*/ 204902 h 1016000"/>
                <a:gd name="connsiteX41" fmla="*/ 435610 w 1524000"/>
                <a:gd name="connsiteY41" fmla="*/ 205816 h 1016000"/>
                <a:gd name="connsiteX42" fmla="*/ 455651 w 1524000"/>
                <a:gd name="connsiteY42" fmla="*/ 210312 h 1016000"/>
                <a:gd name="connsiteX43" fmla="*/ 458343 w 1524000"/>
                <a:gd name="connsiteY43" fmla="*/ 210998 h 1016000"/>
                <a:gd name="connsiteX44" fmla="*/ 479552 w 1524000"/>
                <a:gd name="connsiteY44" fmla="*/ 219151 h 1016000"/>
                <a:gd name="connsiteX45" fmla="*/ 484886 w 1524000"/>
                <a:gd name="connsiteY45" fmla="*/ 221717 h 1016000"/>
                <a:gd name="connsiteX46" fmla="*/ 502717 w 1524000"/>
                <a:gd name="connsiteY46" fmla="*/ 231775 h 1016000"/>
                <a:gd name="connsiteX47" fmla="*/ 584200 w 1524000"/>
                <a:gd name="connsiteY47" fmla="*/ 381000 h 1016000"/>
                <a:gd name="connsiteX48" fmla="*/ 609600 w 1524000"/>
                <a:gd name="connsiteY48" fmla="*/ 406400 h 1016000"/>
                <a:gd name="connsiteX49" fmla="*/ 635000 w 1524000"/>
                <a:gd name="connsiteY49" fmla="*/ 381000 h 1016000"/>
                <a:gd name="connsiteX50" fmla="*/ 553720 w 1524000"/>
                <a:gd name="connsiteY50" fmla="*/ 206477 h 1016000"/>
                <a:gd name="connsiteX51" fmla="*/ 865759 w 1524000"/>
                <a:gd name="connsiteY51" fmla="*/ 50800 h 1016000"/>
                <a:gd name="connsiteX52" fmla="*/ 1242898 w 1524000"/>
                <a:gd name="connsiteY52" fmla="*/ 403555 h 1016000"/>
                <a:gd name="connsiteX53" fmla="*/ 1139190 w 1524000"/>
                <a:gd name="connsiteY53" fmla="*/ 406705 h 1016000"/>
                <a:gd name="connsiteX54" fmla="*/ 1117905 w 1524000"/>
                <a:gd name="connsiteY54" fmla="*/ 435635 h 1016000"/>
                <a:gd name="connsiteX55" fmla="*/ 1142975 w 1524000"/>
                <a:gd name="connsiteY55" fmla="*/ 457225 h 1016000"/>
                <a:gd name="connsiteX56" fmla="*/ 1146810 w 1524000"/>
                <a:gd name="connsiteY56" fmla="*/ 456921 h 1016000"/>
                <a:gd name="connsiteX57" fmla="*/ 1265784 w 1524000"/>
                <a:gd name="connsiteY57" fmla="*/ 456870 h 1016000"/>
                <a:gd name="connsiteX58" fmla="*/ 1473200 w 1524000"/>
                <a:gd name="connsiteY58" fmla="*/ 710489 h 1016000"/>
                <a:gd name="connsiteX59" fmla="*/ 1218489 w 1524000"/>
                <a:gd name="connsiteY59" fmla="*/ 9652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24000" h="1016000">
                  <a:moveTo>
                    <a:pt x="1294791" y="411328"/>
                  </a:moveTo>
                  <a:cubicBezTo>
                    <a:pt x="1281354" y="182728"/>
                    <a:pt x="1092911" y="0"/>
                    <a:pt x="865759" y="0"/>
                  </a:cubicBezTo>
                  <a:cubicBezTo>
                    <a:pt x="727837" y="0"/>
                    <a:pt x="594284" y="67640"/>
                    <a:pt x="511531" y="178003"/>
                  </a:cubicBezTo>
                  <a:cubicBezTo>
                    <a:pt x="509626" y="177013"/>
                    <a:pt x="507619" y="176327"/>
                    <a:pt x="505689" y="175412"/>
                  </a:cubicBezTo>
                  <a:cubicBezTo>
                    <a:pt x="500659" y="172974"/>
                    <a:pt x="495554" y="170663"/>
                    <a:pt x="490347" y="168580"/>
                  </a:cubicBezTo>
                  <a:cubicBezTo>
                    <a:pt x="487451" y="167437"/>
                    <a:pt x="484556" y="166395"/>
                    <a:pt x="481635" y="165379"/>
                  </a:cubicBezTo>
                  <a:cubicBezTo>
                    <a:pt x="476479" y="163576"/>
                    <a:pt x="471246" y="161976"/>
                    <a:pt x="465912" y="160528"/>
                  </a:cubicBezTo>
                  <a:cubicBezTo>
                    <a:pt x="462991" y="159741"/>
                    <a:pt x="460096" y="158928"/>
                    <a:pt x="457149" y="158267"/>
                  </a:cubicBezTo>
                  <a:cubicBezTo>
                    <a:pt x="451434" y="156972"/>
                    <a:pt x="445592" y="155981"/>
                    <a:pt x="439699" y="155092"/>
                  </a:cubicBezTo>
                  <a:cubicBezTo>
                    <a:pt x="437134" y="154711"/>
                    <a:pt x="434619" y="154203"/>
                    <a:pt x="432029" y="153924"/>
                  </a:cubicBezTo>
                  <a:cubicBezTo>
                    <a:pt x="423596" y="152984"/>
                    <a:pt x="415061" y="152400"/>
                    <a:pt x="406400" y="152400"/>
                  </a:cubicBezTo>
                  <a:cubicBezTo>
                    <a:pt x="280340" y="152400"/>
                    <a:pt x="177800" y="254940"/>
                    <a:pt x="177800" y="381000"/>
                  </a:cubicBezTo>
                  <a:cubicBezTo>
                    <a:pt x="177800" y="384226"/>
                    <a:pt x="178003" y="387401"/>
                    <a:pt x="178206" y="390576"/>
                  </a:cubicBezTo>
                  <a:lnTo>
                    <a:pt x="178206" y="390677"/>
                  </a:lnTo>
                  <a:cubicBezTo>
                    <a:pt x="72568" y="448285"/>
                    <a:pt x="0" y="568935"/>
                    <a:pt x="0" y="689712"/>
                  </a:cubicBezTo>
                  <a:cubicBezTo>
                    <a:pt x="0" y="869620"/>
                    <a:pt x="146355" y="1016000"/>
                    <a:pt x="326263" y="1016000"/>
                  </a:cubicBezTo>
                  <a:lnTo>
                    <a:pt x="948766" y="1016000"/>
                  </a:lnTo>
                  <a:cubicBezTo>
                    <a:pt x="951408" y="1016000"/>
                    <a:pt x="954024" y="1015848"/>
                    <a:pt x="956666" y="1015644"/>
                  </a:cubicBezTo>
                  <a:lnTo>
                    <a:pt x="958240" y="1015441"/>
                  </a:lnTo>
                  <a:lnTo>
                    <a:pt x="961644" y="1015644"/>
                  </a:lnTo>
                  <a:cubicBezTo>
                    <a:pt x="964235" y="1015848"/>
                    <a:pt x="966826" y="1016000"/>
                    <a:pt x="969493" y="1016000"/>
                  </a:cubicBezTo>
                  <a:lnTo>
                    <a:pt x="1218489" y="1016000"/>
                  </a:lnTo>
                  <a:cubicBezTo>
                    <a:pt x="1386942" y="1016000"/>
                    <a:pt x="1524000" y="878942"/>
                    <a:pt x="1524000" y="710489"/>
                  </a:cubicBezTo>
                  <a:cubicBezTo>
                    <a:pt x="1524000" y="571068"/>
                    <a:pt x="1426794" y="446024"/>
                    <a:pt x="1294791" y="411328"/>
                  </a:cubicBezTo>
                  <a:close/>
                  <a:moveTo>
                    <a:pt x="1218489" y="965200"/>
                  </a:moveTo>
                  <a:lnTo>
                    <a:pt x="969493" y="965200"/>
                  </a:lnTo>
                  <a:cubicBezTo>
                    <a:pt x="967994" y="965200"/>
                    <a:pt x="966546" y="965073"/>
                    <a:pt x="965073" y="964971"/>
                  </a:cubicBezTo>
                  <a:lnTo>
                    <a:pt x="958190" y="964692"/>
                  </a:lnTo>
                  <a:lnTo>
                    <a:pt x="953160" y="964971"/>
                  </a:lnTo>
                  <a:cubicBezTo>
                    <a:pt x="951713" y="965073"/>
                    <a:pt x="950239" y="965200"/>
                    <a:pt x="948766" y="965200"/>
                  </a:cubicBezTo>
                  <a:lnTo>
                    <a:pt x="326263" y="965200"/>
                  </a:lnTo>
                  <a:cubicBezTo>
                    <a:pt x="174371" y="965200"/>
                    <a:pt x="50800" y="841629"/>
                    <a:pt x="50800" y="689712"/>
                  </a:cubicBezTo>
                  <a:cubicBezTo>
                    <a:pt x="50800" y="584200"/>
                    <a:pt x="119507" y="474675"/>
                    <a:pt x="214198" y="429285"/>
                  </a:cubicBezTo>
                  <a:lnTo>
                    <a:pt x="228600" y="422402"/>
                  </a:lnTo>
                  <a:lnTo>
                    <a:pt x="228600" y="406400"/>
                  </a:lnTo>
                  <a:cubicBezTo>
                    <a:pt x="228600" y="403174"/>
                    <a:pt x="228803" y="399898"/>
                    <a:pt x="228981" y="396596"/>
                  </a:cubicBezTo>
                  <a:lnTo>
                    <a:pt x="229210" y="392532"/>
                  </a:lnTo>
                  <a:lnTo>
                    <a:pt x="228905" y="387198"/>
                  </a:lnTo>
                  <a:cubicBezTo>
                    <a:pt x="228752" y="385140"/>
                    <a:pt x="228600" y="383083"/>
                    <a:pt x="228600" y="381000"/>
                  </a:cubicBezTo>
                  <a:cubicBezTo>
                    <a:pt x="228600" y="282981"/>
                    <a:pt x="308381" y="203200"/>
                    <a:pt x="406400" y="203200"/>
                  </a:cubicBezTo>
                  <a:cubicBezTo>
                    <a:pt x="414249" y="203200"/>
                    <a:pt x="421996" y="203886"/>
                    <a:pt x="429692" y="204902"/>
                  </a:cubicBezTo>
                  <a:cubicBezTo>
                    <a:pt x="431673" y="205156"/>
                    <a:pt x="433654" y="205486"/>
                    <a:pt x="435610" y="205816"/>
                  </a:cubicBezTo>
                  <a:cubicBezTo>
                    <a:pt x="442392" y="206934"/>
                    <a:pt x="449072" y="208407"/>
                    <a:pt x="455651" y="210312"/>
                  </a:cubicBezTo>
                  <a:cubicBezTo>
                    <a:pt x="456540" y="210566"/>
                    <a:pt x="457454" y="210744"/>
                    <a:pt x="458343" y="210998"/>
                  </a:cubicBezTo>
                  <a:cubicBezTo>
                    <a:pt x="465582" y="213208"/>
                    <a:pt x="472643" y="216002"/>
                    <a:pt x="479552" y="219151"/>
                  </a:cubicBezTo>
                  <a:cubicBezTo>
                    <a:pt x="481355" y="219964"/>
                    <a:pt x="483108" y="220853"/>
                    <a:pt x="484886" y="221717"/>
                  </a:cubicBezTo>
                  <a:cubicBezTo>
                    <a:pt x="490982" y="224739"/>
                    <a:pt x="496951" y="228041"/>
                    <a:pt x="502717" y="231775"/>
                  </a:cubicBezTo>
                  <a:cubicBezTo>
                    <a:pt x="551663" y="263474"/>
                    <a:pt x="584200" y="318465"/>
                    <a:pt x="584200" y="381000"/>
                  </a:cubicBezTo>
                  <a:cubicBezTo>
                    <a:pt x="584200" y="395046"/>
                    <a:pt x="595554" y="406400"/>
                    <a:pt x="609600" y="406400"/>
                  </a:cubicBezTo>
                  <a:cubicBezTo>
                    <a:pt x="623646" y="406400"/>
                    <a:pt x="635000" y="395046"/>
                    <a:pt x="635000" y="381000"/>
                  </a:cubicBezTo>
                  <a:cubicBezTo>
                    <a:pt x="635000" y="311048"/>
                    <a:pt x="603352" y="248437"/>
                    <a:pt x="553720" y="206477"/>
                  </a:cubicBezTo>
                  <a:cubicBezTo>
                    <a:pt x="626542" y="111227"/>
                    <a:pt x="746455" y="50800"/>
                    <a:pt x="865759" y="50800"/>
                  </a:cubicBezTo>
                  <a:cubicBezTo>
                    <a:pt x="1062482" y="50800"/>
                    <a:pt x="1225855" y="206629"/>
                    <a:pt x="1242898" y="403555"/>
                  </a:cubicBezTo>
                  <a:cubicBezTo>
                    <a:pt x="1216939" y="401726"/>
                    <a:pt x="1178077" y="400787"/>
                    <a:pt x="1139190" y="406705"/>
                  </a:cubicBezTo>
                  <a:cubicBezTo>
                    <a:pt x="1125322" y="408813"/>
                    <a:pt x="1115797" y="421767"/>
                    <a:pt x="1117905" y="435635"/>
                  </a:cubicBezTo>
                  <a:cubicBezTo>
                    <a:pt x="1119810" y="448208"/>
                    <a:pt x="1130630" y="457225"/>
                    <a:pt x="1142975" y="457225"/>
                  </a:cubicBezTo>
                  <a:cubicBezTo>
                    <a:pt x="1144245" y="457225"/>
                    <a:pt x="1145540" y="457124"/>
                    <a:pt x="1146810" y="456921"/>
                  </a:cubicBezTo>
                  <a:cubicBezTo>
                    <a:pt x="1203376" y="448361"/>
                    <a:pt x="1262329" y="456387"/>
                    <a:pt x="1265784" y="456870"/>
                  </a:cubicBezTo>
                  <a:cubicBezTo>
                    <a:pt x="1384046" y="479349"/>
                    <a:pt x="1473200" y="588289"/>
                    <a:pt x="1473200" y="710489"/>
                  </a:cubicBezTo>
                  <a:cubicBezTo>
                    <a:pt x="1473200" y="850925"/>
                    <a:pt x="1358925" y="965200"/>
                    <a:pt x="1218489" y="9652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AA17EE-051F-431D-ABA0-A26D3DBB2351}"/>
              </a:ext>
            </a:extLst>
          </p:cNvPr>
          <p:cNvSpPr txBox="1"/>
          <p:nvPr/>
        </p:nvSpPr>
        <p:spPr>
          <a:xfrm>
            <a:off x="4219933" y="4393681"/>
            <a:ext cx="3215945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2020-1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컴퓨터공학종합설계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001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분반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AA622-F1A4-4A67-8B5F-F0817ACF8B7F}"/>
              </a:ext>
            </a:extLst>
          </p:cNvPr>
          <p:cNvSpPr txBox="1"/>
          <p:nvPr/>
        </p:nvSpPr>
        <p:spPr>
          <a:xfrm>
            <a:off x="3621081" y="4393681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6C69D-FDFA-496F-9CC3-BE688603CF26}"/>
              </a:ext>
            </a:extLst>
          </p:cNvPr>
          <p:cNvSpPr txBox="1"/>
          <p:nvPr/>
        </p:nvSpPr>
        <p:spPr>
          <a:xfrm>
            <a:off x="7800362" y="4393681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2BEC2-4ACE-4637-B5F3-3B3B6B7267A8}"/>
              </a:ext>
            </a:extLst>
          </p:cNvPr>
          <p:cNvSpPr txBox="1"/>
          <p:nvPr/>
        </p:nvSpPr>
        <p:spPr>
          <a:xfrm>
            <a:off x="9242995" y="5000001"/>
            <a:ext cx="2138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AppleMango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조장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12151368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김재연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12151375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12151397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방민호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064335-0D30-4F74-9EFF-BDE3AD57903E}"/>
              </a:ext>
            </a:extLst>
          </p:cNvPr>
          <p:cNvSpPr txBox="1"/>
          <p:nvPr/>
        </p:nvSpPr>
        <p:spPr>
          <a:xfrm>
            <a:off x="9362114" y="4723002"/>
            <a:ext cx="2019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교수님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신병석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교수님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770FD0-8435-45EB-A2EA-FCDA5442A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410" y="385337"/>
            <a:ext cx="1579874" cy="15245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09D86B-9BA3-45A2-AE0F-E04210942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4" y="369538"/>
            <a:ext cx="1579874" cy="1540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E3C697-15E9-4F25-9EA1-969690B63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410" y="1958052"/>
            <a:ext cx="1579874" cy="15561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165AF-5F73-4B32-9BA2-A1228F99A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284" y="1952315"/>
            <a:ext cx="1579874" cy="1579874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0AD2D6A0-7BC4-4ED4-AD58-99A705212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3489673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노이즈 제거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High-Pass Filter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755DA-A046-4753-B0FC-7C4C295B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1" y="2085122"/>
            <a:ext cx="5947596" cy="3219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72B7E-79E6-45C4-AA9D-6A51CFE16C0A}"/>
              </a:ext>
            </a:extLst>
          </p:cNvPr>
          <p:cNvSpPr txBox="1"/>
          <p:nvPr/>
        </p:nvSpPr>
        <p:spPr>
          <a:xfrm>
            <a:off x="878607" y="5640294"/>
            <a:ext cx="70607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chemeClr val="accent1"/>
                </a:solidFill>
              </a:rPr>
              <a:t>필터링</a:t>
            </a:r>
            <a:r>
              <a:rPr lang="en-US" altLang="ko-KR" dirty="0"/>
              <a:t> : </a:t>
            </a:r>
            <a:r>
              <a:rPr lang="ko-KR" altLang="en-US" dirty="0"/>
              <a:t>모든 범위 내의 데이터를 사용하는 것이 아닌</a:t>
            </a:r>
            <a:r>
              <a:rPr lang="en-US" altLang="ko-KR" dirty="0"/>
              <a:t>, </a:t>
            </a:r>
            <a:r>
              <a:rPr lang="ko-KR" altLang="en-US" dirty="0"/>
              <a:t>물체별로 다른 모습을 나타내는 범위 내의 데이터만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37D96-3993-4A80-9902-B697E9E8691B}"/>
              </a:ext>
            </a:extLst>
          </p:cNvPr>
          <p:cNvSpPr txBox="1"/>
          <p:nvPr/>
        </p:nvSpPr>
        <p:spPr>
          <a:xfrm>
            <a:off x="7194103" y="2085122"/>
            <a:ext cx="4225136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 패스 필터 알고리즘을 착안하여서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임계 값 이상의 의미 있는 주파수 값을 얻기 위해서 데이터의 필터링을 적용하였다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BCC786FD-24FF-401B-9A1C-38D3F922C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945910" y="3037633"/>
            <a:ext cx="4300180" cy="543960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128848" y="3217807"/>
              <a:ext cx="1952779" cy="402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다음 목차입니다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.</a:t>
              </a: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2F4B365-AEA9-4397-955B-4948826FBD24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C31263A-60FD-4539-8D24-E8E7325803F2}"/>
              </a:ext>
            </a:extLst>
          </p:cNvPr>
          <p:cNvSpPr/>
          <p:nvPr/>
        </p:nvSpPr>
        <p:spPr>
          <a:xfrm>
            <a:off x="6027297" y="2643716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3070B93-92FC-408A-926A-BD551435BC8E}"/>
              </a:ext>
            </a:extLst>
          </p:cNvPr>
          <p:cNvSpPr/>
          <p:nvPr/>
        </p:nvSpPr>
        <p:spPr>
          <a:xfrm>
            <a:off x="6461411" y="2643716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ADC7F1-1CFA-4CE1-88DA-7E225B2D939C}"/>
              </a:ext>
            </a:extLst>
          </p:cNvPr>
          <p:cNvSpPr/>
          <p:nvPr/>
        </p:nvSpPr>
        <p:spPr>
          <a:xfrm>
            <a:off x="559318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CC52AE0-38F7-4F39-8F4D-BAF467DAEF3C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79741D-77F3-4C24-BA8D-4FCDDDBB6072}"/>
              </a:ext>
            </a:extLst>
          </p:cNvPr>
          <p:cNvSpPr/>
          <p:nvPr/>
        </p:nvSpPr>
        <p:spPr>
          <a:xfrm>
            <a:off x="5133213" y="3827131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47611-32A1-49CD-9BA0-52F2C6838DE9}"/>
              </a:ext>
            </a:extLst>
          </p:cNvPr>
          <p:cNvSpPr txBox="1"/>
          <p:nvPr/>
        </p:nvSpPr>
        <p:spPr>
          <a:xfrm>
            <a:off x="5139536" y="3863013"/>
            <a:ext cx="354584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00A1D6-C22A-4589-B17F-36E259B1D4BE}"/>
              </a:ext>
            </a:extLst>
          </p:cNvPr>
          <p:cNvSpPr txBox="1"/>
          <p:nvPr/>
        </p:nvSpPr>
        <p:spPr>
          <a:xfrm>
            <a:off x="5548808" y="3829158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87D86FFA-D94D-4E6D-ADED-E780C709B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267252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16000">
                      <a:srgbClr val="067D68"/>
                    </a:gs>
                    <a:gs pos="100000">
                      <a:srgbClr val="50D5B7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전체 구성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16000">
                    <a:srgbClr val="067D68"/>
                  </a:gs>
                  <a:gs pos="100000">
                    <a:srgbClr val="50D5B7"/>
                  </a:gs>
                </a:gsLst>
                <a:lin ang="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4930" y="408598"/>
            <a:ext cx="354584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프로젝트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7BD47A-1C9C-42E7-8301-B127AAD20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69391"/>
              </p:ext>
            </p:extLst>
          </p:nvPr>
        </p:nvGraphicFramePr>
        <p:xfrm>
          <a:off x="6920753" y="2887638"/>
          <a:ext cx="5106782" cy="349935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41711">
                  <a:extLst>
                    <a:ext uri="{9D8B030D-6E8A-4147-A177-3AD203B41FA5}">
                      <a16:colId xmlns:a16="http://schemas.microsoft.com/office/drawing/2014/main" val="236129556"/>
                    </a:ext>
                  </a:extLst>
                </a:gridCol>
                <a:gridCol w="3565071">
                  <a:extLst>
                    <a:ext uri="{9D8B030D-6E8A-4147-A177-3AD203B41FA5}">
                      <a16:colId xmlns:a16="http://schemas.microsoft.com/office/drawing/2014/main" val="1044873248"/>
                    </a:ext>
                  </a:extLst>
                </a:gridCol>
              </a:tblGrid>
              <a:tr h="327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제목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설명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596745"/>
                  </a:ext>
                </a:extLst>
              </a:tr>
              <a:tr h="57808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센서 값 저장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결과값 도출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서버에 전달된 데이터를 저장하고 데이터베이스내용에 따라 결과값을 도출한다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..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832072"/>
                  </a:ext>
                </a:extLst>
              </a:tr>
              <a:tr h="57808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경보 값 전달</a:t>
                      </a:r>
                      <a:endParaRPr lang="ko-KR" sz="1100" b="1" kern="10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Bluetooth </a:t>
                      </a: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통신으로 실시간으로 투입구의 초음파 센서를 확인해 안드로이드에 알맞은 데이터를 보낸다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2404112"/>
                  </a:ext>
                </a:extLst>
              </a:tr>
              <a:tr h="57808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사용법 디스플레이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경보 알림</a:t>
                      </a:r>
                      <a:endParaRPr lang="ko-KR" sz="1100" b="1" kern="10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기계 외부에 부착된 디스플레이에 관련 정보나 주의문을 출력한다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727533"/>
                  </a:ext>
                </a:extLst>
              </a:tr>
              <a:tr h="57808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결과값 전달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센서 값 전달</a:t>
                      </a:r>
                      <a:endParaRPr lang="ko-KR" sz="1100" b="1" kern="10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센서로 얻은 정보를 서버에 보내면 그에 맞는 결과를 주고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, </a:t>
                      </a: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기계가 동작될 수 있게 한다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87930"/>
                  </a:ext>
                </a:extLst>
              </a:tr>
              <a:tr h="281358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분리수거 할 물체 전달</a:t>
                      </a:r>
                      <a:endParaRPr lang="ko-KR" sz="1100" b="1" kern="10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사용자가 기계 투입구에 물체를 넣는다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8137186"/>
                  </a:ext>
                </a:extLst>
              </a:tr>
              <a:tr h="57808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보관함 용량 정보 전달</a:t>
                      </a:r>
                      <a:endParaRPr lang="ko-KR" sz="1100" b="1" kern="10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현재 보관함의 용량을 서버에서 수시로 확인해 결과값을 </a:t>
                      </a:r>
                      <a:r>
                        <a:rPr lang="ko-KR" sz="1100" b="1" kern="100" dirty="0" err="1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디스플레이한다</a:t>
                      </a:r>
                      <a:r>
                        <a:rPr lang="en-US" sz="1100" b="1" kern="100" dirty="0"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.</a:t>
                      </a:r>
                      <a:endParaRPr lang="ko-KR" sz="1100" b="1" kern="100" dirty="0">
                        <a:effectLst/>
                        <a:latin typeface="Aharoni" panose="02010803020104030203" pitchFamily="2" charset="-79"/>
                        <a:ea typeface="맑은 고딕" panose="020B0503020000020004" pitchFamily="50" charset="-127"/>
                        <a:cs typeface="Aharoni" panose="02010803020104030203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82533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568B252-0881-4E09-8E23-5BF6B9D7DD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4465" y="1535652"/>
            <a:ext cx="6576994" cy="4947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E2766-530B-4058-95C3-769EA1FD35F2}"/>
              </a:ext>
            </a:extLst>
          </p:cNvPr>
          <p:cNvSpPr txBox="1"/>
          <p:nvPr/>
        </p:nvSpPr>
        <p:spPr>
          <a:xfrm>
            <a:off x="4060437" y="879151"/>
            <a:ext cx="7091472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프로젝트에서 소화하는 기능에 따라서 파트를 나누고 각 파트별로 기능을 간단하게 서술한 구성도이다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5CBA1776-85BE-49EA-B0B7-715FDF73D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9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3097771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Arduino &amp;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NodeMCU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100000">
                    <a:srgbClr val="067D68"/>
                  </a:gs>
                </a:gsLst>
                <a:lin ang="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4181418" y="1118177"/>
            <a:ext cx="7326044" cy="48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하드웨어에서 내부에 있는 임베디드 디바이스들의 데이터의 흐름을 나타내는 모형이다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센서를 통해서 물체의 고유 값을 찾아내고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전송해서 물질을 분류해서 모터에 명령을 내리는 형식이다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F73552D-9300-4DF0-AFC1-673E22804D45}"/>
              </a:ext>
            </a:extLst>
          </p:cNvPr>
          <p:cNvSpPr/>
          <p:nvPr/>
        </p:nvSpPr>
        <p:spPr>
          <a:xfrm>
            <a:off x="3716401" y="3921776"/>
            <a:ext cx="1662105" cy="205707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NodeMCU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B66749-CEEB-4C98-853C-85287EFF5883}"/>
              </a:ext>
            </a:extLst>
          </p:cNvPr>
          <p:cNvCxnSpPr>
            <a:cxnSpLocks/>
            <a:stCxn id="10" idx="6"/>
            <a:endCxn id="44" idx="2"/>
          </p:cNvCxnSpPr>
          <p:nvPr/>
        </p:nvCxnSpPr>
        <p:spPr>
          <a:xfrm>
            <a:off x="5378506" y="4950313"/>
            <a:ext cx="15354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D9F488-6616-4254-9684-6D93649BAE2A}"/>
              </a:ext>
            </a:extLst>
          </p:cNvPr>
          <p:cNvSpPr txBox="1"/>
          <p:nvPr/>
        </p:nvSpPr>
        <p:spPr>
          <a:xfrm>
            <a:off x="4650819" y="3346054"/>
            <a:ext cx="220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센서 값 전송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결과값 가져오기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3DBC6-A074-4BFC-8CF4-D6DF3897011D}"/>
              </a:ext>
            </a:extLst>
          </p:cNvPr>
          <p:cNvSpPr txBox="1"/>
          <p:nvPr/>
        </p:nvSpPr>
        <p:spPr>
          <a:xfrm>
            <a:off x="5444610" y="4554997"/>
            <a:ext cx="180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/>
              <a:t>결과 값 전달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4AE86-7CE0-4719-812F-58ADC19B82F1}"/>
              </a:ext>
            </a:extLst>
          </p:cNvPr>
          <p:cNvSpPr txBox="1"/>
          <p:nvPr/>
        </p:nvSpPr>
        <p:spPr>
          <a:xfrm>
            <a:off x="8521534" y="4462663"/>
            <a:ext cx="149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모터에 분류별로 </a:t>
            </a:r>
            <a:r>
              <a:rPr lang="en-US" altLang="ko-KR" sz="1200" b="1" dirty="0"/>
              <a:t>  </a:t>
            </a:r>
            <a:r>
              <a:rPr lang="ko-KR" altLang="en-US" sz="1200" b="1" dirty="0"/>
              <a:t>명령 전송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157F45-59A8-4CD2-AC00-014506C88FEF}"/>
              </a:ext>
            </a:extLst>
          </p:cNvPr>
          <p:cNvSpPr/>
          <p:nvPr/>
        </p:nvSpPr>
        <p:spPr>
          <a:xfrm>
            <a:off x="3159468" y="3273328"/>
            <a:ext cx="123970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2505DC5-ACDE-4892-8C9C-F359044B6E16}"/>
              </a:ext>
            </a:extLst>
          </p:cNvPr>
          <p:cNvCxnSpPr>
            <a:cxnSpLocks/>
            <a:stCxn id="29" idx="6"/>
            <a:endCxn id="10" idx="1"/>
          </p:cNvCxnSpPr>
          <p:nvPr/>
        </p:nvCxnSpPr>
        <p:spPr>
          <a:xfrm>
            <a:off x="1952225" y="4223027"/>
            <a:ext cx="20075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CE29F72F-9EB9-4C03-8B2F-B96CCCAFF7BD}"/>
              </a:ext>
            </a:extLst>
          </p:cNvPr>
          <p:cNvSpPr/>
          <p:nvPr/>
        </p:nvSpPr>
        <p:spPr>
          <a:xfrm>
            <a:off x="3716401" y="2064990"/>
            <a:ext cx="1662106" cy="1128930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Web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Server</a:t>
            </a:r>
            <a:endParaRPr lang="ko-KR" altLang="en-US" sz="2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F579FCB-881B-45ED-8BAF-08BC59BAE706}"/>
              </a:ext>
            </a:extLst>
          </p:cNvPr>
          <p:cNvSpPr/>
          <p:nvPr/>
        </p:nvSpPr>
        <p:spPr>
          <a:xfrm>
            <a:off x="4990541" y="1963455"/>
            <a:ext cx="1028152" cy="852751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38B1D6-0158-494B-A816-C130BF374E46}"/>
              </a:ext>
            </a:extLst>
          </p:cNvPr>
          <p:cNvSpPr/>
          <p:nvPr/>
        </p:nvSpPr>
        <p:spPr>
          <a:xfrm>
            <a:off x="577256" y="3665683"/>
            <a:ext cx="1374969" cy="111468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Arduino UNO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57E69AE-336C-4A2E-89F6-D411CFC26875}"/>
              </a:ext>
            </a:extLst>
          </p:cNvPr>
          <p:cNvCxnSpPr>
            <a:cxnSpLocks/>
            <a:stCxn id="35" idx="6"/>
            <a:endCxn id="10" idx="3"/>
          </p:cNvCxnSpPr>
          <p:nvPr/>
        </p:nvCxnSpPr>
        <p:spPr>
          <a:xfrm>
            <a:off x="1952225" y="5677598"/>
            <a:ext cx="20075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6539FE3E-8D3E-4DBC-AC29-80B9F3DFBC2C}"/>
              </a:ext>
            </a:extLst>
          </p:cNvPr>
          <p:cNvSpPr/>
          <p:nvPr/>
        </p:nvSpPr>
        <p:spPr>
          <a:xfrm>
            <a:off x="577256" y="5120254"/>
            <a:ext cx="1374969" cy="111468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Arduino UNO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1809FA-0ABD-4A21-BBA6-9AF83FFD440A}"/>
              </a:ext>
            </a:extLst>
          </p:cNvPr>
          <p:cNvSpPr txBox="1"/>
          <p:nvPr/>
        </p:nvSpPr>
        <p:spPr>
          <a:xfrm>
            <a:off x="2030389" y="3663559"/>
            <a:ext cx="193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투입구에서               금속 감지 센서 값 전달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E0B924-AEE0-4FF0-B82F-6C13CB11EDF6}"/>
              </a:ext>
            </a:extLst>
          </p:cNvPr>
          <p:cNvSpPr txBox="1"/>
          <p:nvPr/>
        </p:nvSpPr>
        <p:spPr>
          <a:xfrm>
            <a:off x="1950163" y="5105763"/>
            <a:ext cx="193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마이크 모듈에서 감지한 소리 값 전달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22A142-23CB-49B9-82E7-5B8A014B9D3C}"/>
              </a:ext>
            </a:extLst>
          </p:cNvPr>
          <p:cNvSpPr/>
          <p:nvPr/>
        </p:nvSpPr>
        <p:spPr>
          <a:xfrm>
            <a:off x="6913925" y="3921776"/>
            <a:ext cx="1662105" cy="205707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NodeMCU</a:t>
            </a:r>
            <a:endParaRPr lang="ko-KR" altLang="en-US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63776C6-B3A2-4D97-841B-27D853A10CFF}"/>
              </a:ext>
            </a:extLst>
          </p:cNvPr>
          <p:cNvSpPr/>
          <p:nvPr/>
        </p:nvSpPr>
        <p:spPr>
          <a:xfrm>
            <a:off x="10045345" y="4392969"/>
            <a:ext cx="1374969" cy="1114687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Arduino UNO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F62ED3-6372-4C79-A75F-ABB997C5DF68}"/>
              </a:ext>
            </a:extLst>
          </p:cNvPr>
          <p:cNvCxnSpPr>
            <a:cxnSpLocks/>
            <a:stCxn id="44" idx="6"/>
            <a:endCxn id="51" idx="2"/>
          </p:cNvCxnSpPr>
          <p:nvPr/>
        </p:nvCxnSpPr>
        <p:spPr>
          <a:xfrm>
            <a:off x="8576030" y="4950313"/>
            <a:ext cx="14693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6E23330-DC9F-4011-BBF5-93A4DE4B8254}"/>
              </a:ext>
            </a:extLst>
          </p:cNvPr>
          <p:cNvCxnSpPr>
            <a:cxnSpLocks/>
            <a:stCxn id="10" idx="0"/>
            <a:endCxn id="27" idx="4"/>
          </p:cNvCxnSpPr>
          <p:nvPr/>
        </p:nvCxnSpPr>
        <p:spPr>
          <a:xfrm flipV="1">
            <a:off x="4547454" y="3193920"/>
            <a:ext cx="0" cy="72785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84EC1BB-451F-47C9-B8B1-181C7A6D313F}"/>
              </a:ext>
            </a:extLst>
          </p:cNvPr>
          <p:cNvSpPr/>
          <p:nvPr/>
        </p:nvSpPr>
        <p:spPr>
          <a:xfrm>
            <a:off x="5488109" y="5068483"/>
            <a:ext cx="131621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</a:t>
            </a:r>
            <a:r>
              <a:rPr lang="ko-KR" altLang="en-US" dirty="0"/>
              <a:t> 통신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9F459B-E220-410E-B496-6165BC2E6C07}"/>
              </a:ext>
            </a:extLst>
          </p:cNvPr>
          <p:cNvSpPr/>
          <p:nvPr/>
        </p:nvSpPr>
        <p:spPr>
          <a:xfrm>
            <a:off x="2259130" y="4436050"/>
            <a:ext cx="131621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</a:t>
            </a:r>
            <a:r>
              <a:rPr lang="ko-KR" altLang="en-US" dirty="0"/>
              <a:t> 통신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B9F3021-A26E-4100-8FB8-9E5F3500BF9D}"/>
              </a:ext>
            </a:extLst>
          </p:cNvPr>
          <p:cNvSpPr/>
          <p:nvPr/>
        </p:nvSpPr>
        <p:spPr>
          <a:xfrm>
            <a:off x="8608723" y="5068483"/>
            <a:ext cx="131621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</a:t>
            </a:r>
            <a:r>
              <a:rPr lang="ko-KR" altLang="en-US" dirty="0"/>
              <a:t> 통신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EFD818-D4B1-4644-849A-347694BD580A}"/>
              </a:ext>
            </a:extLst>
          </p:cNvPr>
          <p:cNvSpPr/>
          <p:nvPr/>
        </p:nvSpPr>
        <p:spPr>
          <a:xfrm>
            <a:off x="257340" y="1945774"/>
            <a:ext cx="1976993" cy="8704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Android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58430-3B02-425D-BB1D-625955558171}"/>
              </a:ext>
            </a:extLst>
          </p:cNvPr>
          <p:cNvSpPr txBox="1"/>
          <p:nvPr/>
        </p:nvSpPr>
        <p:spPr>
          <a:xfrm>
            <a:off x="85747" y="3029152"/>
            <a:ext cx="1239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경보 값 전달</a:t>
            </a:r>
            <a:endParaRPr lang="en-US" altLang="ko-KR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3F79A2-6745-493D-AA54-DF276DBB46A6}"/>
              </a:ext>
            </a:extLst>
          </p:cNvPr>
          <p:cNvCxnSpPr>
            <a:cxnSpLocks/>
            <a:stCxn id="29" idx="0"/>
            <a:endCxn id="30" idx="4"/>
          </p:cNvCxnSpPr>
          <p:nvPr/>
        </p:nvCxnSpPr>
        <p:spPr>
          <a:xfrm flipH="1" flipV="1">
            <a:off x="1245837" y="2816206"/>
            <a:ext cx="18904" cy="84947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407470D-5C54-49FE-8EAF-C371DE80846F}"/>
              </a:ext>
            </a:extLst>
          </p:cNvPr>
          <p:cNvSpPr/>
          <p:nvPr/>
        </p:nvSpPr>
        <p:spPr>
          <a:xfrm>
            <a:off x="1413024" y="2923495"/>
            <a:ext cx="1239695" cy="3606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Bluetooth</a:t>
            </a:r>
            <a:endParaRPr lang="ko-KR" altLang="en-US" dirty="0"/>
          </a:p>
        </p:txBody>
      </p:sp>
      <p:pic>
        <p:nvPicPr>
          <p:cNvPr id="19" name="13">
            <a:hlinkClick r:id="" action="ppaction://media"/>
            <a:extLst>
              <a:ext uri="{FF2B5EF4-FFF2-40B4-BE49-F238E27FC236}">
                <a16:creationId xmlns:a16="http://schemas.microsoft.com/office/drawing/2014/main" id="{8C720C39-9352-49FE-9054-BB4486BB1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360565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Arduino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45FAB7-EC6E-4A0C-84B6-BB905315DE95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EC6C5-EFDB-4AD2-8480-BD62AE67E852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E7170-FD51-4264-874D-03EC452F259E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FF2B8-BC96-4782-88E8-B2B366E4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1" y="2085117"/>
            <a:ext cx="2783445" cy="1216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6758B-1040-46EA-AD93-E59B90C3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9" y="3637535"/>
            <a:ext cx="2225468" cy="26003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3375CF7-3F5B-40B3-8439-4C7BEF367DA3}"/>
              </a:ext>
            </a:extLst>
          </p:cNvPr>
          <p:cNvSpPr txBox="1"/>
          <p:nvPr/>
        </p:nvSpPr>
        <p:spPr>
          <a:xfrm>
            <a:off x="3870532" y="2085117"/>
            <a:ext cx="2225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손이나 물체가 감지된다면 블루투스 통신을 이용해서 투입구에 물체가 감지된다는 것을 안드로이드 기기에 전송합니다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EC19F-322B-4C3C-B976-02696271A5D6}"/>
              </a:ext>
            </a:extLst>
          </p:cNvPr>
          <p:cNvSpPr txBox="1"/>
          <p:nvPr/>
        </p:nvSpPr>
        <p:spPr>
          <a:xfrm>
            <a:off x="3392586" y="3633162"/>
            <a:ext cx="1501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투입구를 통해서 물체가 들어왔을 때 지속적으로 같은 거리가 확인된다면 물체가 있는 것으로 판단합니다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F77DE1-14F3-4E8A-9650-1FC6E8B6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562" y="3961385"/>
            <a:ext cx="3981450" cy="22764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C1996BA-F258-48C2-A0DB-4457D0B5D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326" y="2085117"/>
            <a:ext cx="2085975" cy="16573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1F9E28-68A3-4385-AB63-E1B8B8923F06}"/>
              </a:ext>
            </a:extLst>
          </p:cNvPr>
          <p:cNvSpPr txBox="1"/>
          <p:nvPr/>
        </p:nvSpPr>
        <p:spPr>
          <a:xfrm>
            <a:off x="9482841" y="3961385"/>
            <a:ext cx="2404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금속감지센서를 이용하여 </a:t>
            </a:r>
            <a:r>
              <a:rPr lang="en-US" altLang="ko-KR" sz="1200" dirty="0"/>
              <a:t>3</a:t>
            </a:r>
            <a:r>
              <a:rPr lang="ko-KR" altLang="en-US" sz="1200" dirty="0"/>
              <a:t>초간 금속</a:t>
            </a:r>
            <a:r>
              <a:rPr lang="en-US" altLang="ko-KR" sz="1200" dirty="0"/>
              <a:t>/</a:t>
            </a:r>
            <a:r>
              <a:rPr lang="ko-KR" altLang="en-US" sz="1200" dirty="0"/>
              <a:t>비금속 탐지합니다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전력을 사용하는 기기라서</a:t>
            </a:r>
            <a:r>
              <a:rPr lang="en-US" altLang="ko-KR" sz="1200" dirty="0"/>
              <a:t>, </a:t>
            </a:r>
            <a:r>
              <a:rPr lang="ko-KR" altLang="en-US" sz="1200" dirty="0"/>
              <a:t>입력되는 전류에 전압에 따라 값이 변경되지만 센서 데이터 표와 여러 번의 테스트 결과 </a:t>
            </a:r>
            <a:r>
              <a:rPr lang="en-US" altLang="ko-KR" sz="1200" dirty="0"/>
              <a:t>600</a:t>
            </a:r>
            <a:r>
              <a:rPr lang="ko-KR" altLang="en-US" sz="1200" dirty="0"/>
              <a:t>이라는 임계 값을 이용하면 물질의 분류가 가능했습니다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81E80-0195-4492-8BF1-C54F2560F918}"/>
              </a:ext>
            </a:extLst>
          </p:cNvPr>
          <p:cNvSpPr txBox="1"/>
          <p:nvPr/>
        </p:nvSpPr>
        <p:spPr>
          <a:xfrm>
            <a:off x="9418285" y="2085117"/>
            <a:ext cx="2000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금속인 경우 </a:t>
            </a:r>
            <a:r>
              <a:rPr lang="en-US" altLang="ko-KR" sz="1200" dirty="0"/>
              <a:t>RX/TX </a:t>
            </a:r>
            <a:r>
              <a:rPr lang="ko-KR" altLang="en-US" sz="1200" dirty="0"/>
              <a:t>를 이용한 시리얼 통신을 이용해서 </a:t>
            </a:r>
            <a:r>
              <a:rPr lang="en-US" altLang="ko-KR" sz="1200" dirty="0" err="1"/>
              <a:t>NodeMCU</a:t>
            </a:r>
            <a:r>
              <a:rPr lang="ko-KR" altLang="en-US" sz="1200" dirty="0"/>
              <a:t>에 “</a:t>
            </a:r>
            <a:r>
              <a:rPr lang="en-US" altLang="ko-KR" sz="1200" dirty="0"/>
              <a:t>0”</a:t>
            </a:r>
            <a:r>
              <a:rPr lang="ko-KR" altLang="en-US" sz="1200" dirty="0"/>
              <a:t>을</a:t>
            </a:r>
            <a:r>
              <a:rPr lang="en-US" altLang="ko-KR" sz="1200" dirty="0"/>
              <a:t>, </a:t>
            </a:r>
            <a:r>
              <a:rPr lang="ko-KR" altLang="en-US" sz="1200" dirty="0"/>
              <a:t>비금속인 경우 </a:t>
            </a:r>
            <a:r>
              <a:rPr lang="en-US" altLang="ko-KR" sz="1200" dirty="0"/>
              <a:t>“1”</a:t>
            </a:r>
            <a:r>
              <a:rPr lang="ko-KR" altLang="en-US" sz="1200" dirty="0"/>
              <a:t>을 전송합니다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D221B71B-0E77-4777-9638-6105ABDA6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-4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54EF1115-A786-4681-BF5D-0EE23C66AEAE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CAA53-3959-4FEF-8FE3-5091D1E7BC91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CAA6C-A16D-471C-84D8-CB8D7DB3018F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F898C-0AD7-45B1-8DBD-F39B3A1CE1E9}"/>
              </a:ext>
            </a:extLst>
          </p:cNvPr>
          <p:cNvSpPr txBox="1"/>
          <p:nvPr/>
        </p:nvSpPr>
        <p:spPr>
          <a:xfrm>
            <a:off x="7908533" y="1881921"/>
            <a:ext cx="255269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 부분에서 설명한 것처럼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FFT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알고리즘과 하이 패스 필터 알고리즘을 이용해서 노이즈를 없애고 필요한 값만 추출합니다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A2FA3-66F1-42E8-B385-BEC9CB9D6086}"/>
              </a:ext>
            </a:extLst>
          </p:cNvPr>
          <p:cNvSpPr txBox="1"/>
          <p:nvPr/>
        </p:nvSpPr>
        <p:spPr>
          <a:xfrm>
            <a:off x="7747313" y="5038978"/>
            <a:ext cx="2023221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유리와 플라스틱의 값을 가지지 않는 데이터를 일반쓰레기로  취급합니다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551DF3-5462-4A9A-B90D-F9BECC6D3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061" y="1881922"/>
            <a:ext cx="2552700" cy="2762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6C9ACD-3689-4854-A815-1E3F91808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061" y="5038979"/>
            <a:ext cx="2552700" cy="1143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9CE763-76AE-45FF-B9F1-DB9358A59606}"/>
              </a:ext>
            </a:extLst>
          </p:cNvPr>
          <p:cNvSpPr txBox="1"/>
          <p:nvPr/>
        </p:nvSpPr>
        <p:spPr>
          <a:xfrm>
            <a:off x="772761" y="879151"/>
            <a:ext cx="1360565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Arduino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AD45FA-0A79-447B-A168-F3943624C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89" y="1881922"/>
            <a:ext cx="3581400" cy="2438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3A203E-3C26-4231-9FC2-C0D3A8E77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89" y="4670295"/>
            <a:ext cx="3581400" cy="16478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13AEDD-EF31-43F3-803E-3BA4F5F62A24}"/>
              </a:ext>
            </a:extLst>
          </p:cNvPr>
          <p:cNvSpPr txBox="1"/>
          <p:nvPr/>
        </p:nvSpPr>
        <p:spPr>
          <a:xfrm>
            <a:off x="7908534" y="3429000"/>
            <a:ext cx="1862000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주파수의 높은 값이 들어와서 배열에 값을 저장하는 부분입니다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89FA1935-42D6-4BA2-B272-153817EE5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FADED134-D20F-481F-8EA3-D7DDDF00A61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D3475-51E3-4263-A995-67317BD95480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B714F5-4E59-4A21-B3D5-EE1DC32499B0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FFD60-6C9A-42CD-B56C-152FF483B3A6}"/>
              </a:ext>
            </a:extLst>
          </p:cNvPr>
          <p:cNvSpPr txBox="1"/>
          <p:nvPr/>
        </p:nvSpPr>
        <p:spPr>
          <a:xfrm>
            <a:off x="6045333" y="5528756"/>
            <a:ext cx="516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유리와 플라스틱을 구분하기 위한 부분이며</a:t>
            </a:r>
            <a:r>
              <a:rPr lang="en-US" altLang="ko-KR" sz="1200" dirty="0"/>
              <a:t>,</a:t>
            </a:r>
            <a:r>
              <a:rPr lang="ko-KR" altLang="en-US" sz="1200" dirty="0"/>
              <a:t> 알고리즘에 의해서 발생한 값을 서버로 전송하기 위해서 중간 매개체인 </a:t>
            </a:r>
            <a:r>
              <a:rPr lang="en-US" altLang="ko-KR" sz="1200" dirty="0" err="1"/>
              <a:t>NodeMCU</a:t>
            </a:r>
            <a:r>
              <a:rPr lang="ko-KR" altLang="en-US" sz="1200" dirty="0"/>
              <a:t>로 값을 전송합니다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17B6DF-7CE0-4D6F-95DF-00AF79F6AD67}"/>
              </a:ext>
            </a:extLst>
          </p:cNvPr>
          <p:cNvSpPr txBox="1"/>
          <p:nvPr/>
        </p:nvSpPr>
        <p:spPr>
          <a:xfrm>
            <a:off x="772761" y="5528756"/>
            <a:ext cx="483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 단계에서 물체가 내려오지 않아서 물질을 분류하지 않기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노이즈가 발생하면 노이즈라고 판단하기 위한 부분입니다</a:t>
            </a:r>
            <a:r>
              <a:rPr lang="en-US" altLang="ko-KR" sz="1200" dirty="0"/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7C9EE7-B06F-4B29-AD85-04E842B2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0" y="1924669"/>
            <a:ext cx="3850039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36291E-14E6-4BC4-B2F2-FAEDC7F47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34" y="1924669"/>
            <a:ext cx="2705100" cy="3267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78B20A-A2D4-4382-A19B-3C1A2133B166}"/>
              </a:ext>
            </a:extLst>
          </p:cNvPr>
          <p:cNvSpPr txBox="1"/>
          <p:nvPr/>
        </p:nvSpPr>
        <p:spPr>
          <a:xfrm>
            <a:off x="772761" y="879151"/>
            <a:ext cx="1360565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Arduino</a:t>
            </a:r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B95A9567-57B7-453D-947C-851402B41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66985922-0F99-414F-BF2F-65DB07691C7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6285F-C94D-43CD-8B87-A3E72536D1F3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DF43E-308C-4CCE-8591-70A59538ECB6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9F8D-A420-4F8C-A4C8-79D633FC4E19}"/>
              </a:ext>
            </a:extLst>
          </p:cNvPr>
          <p:cNvSpPr txBox="1"/>
          <p:nvPr/>
        </p:nvSpPr>
        <p:spPr>
          <a:xfrm>
            <a:off x="4465854" y="879151"/>
            <a:ext cx="5592545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물질의 분류가 완료되고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서버에서 값을 전송 받은 </a:t>
            </a:r>
            <a:r>
              <a:rPr lang="en-US" altLang="ko-KR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NodeMCU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Arduino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에게 전달한 서버의 명령에 따라 모터를 움직이고 처음의 상태로 초기화하는 작업이다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52B72C-B228-430A-8809-DB682CFC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7" y="2085122"/>
            <a:ext cx="2295525" cy="1495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ABF1D9-4763-421A-BEF1-A778084F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9" y="3822101"/>
            <a:ext cx="2171700" cy="2647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9668B9-BDD8-4934-9DB7-471DE1CBF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855" y="2114156"/>
            <a:ext cx="2266950" cy="3933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A1A593-3C98-461C-8C90-82C8B9BD8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528" y="2114156"/>
            <a:ext cx="2286000" cy="3943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9020B1-E017-494D-B2B5-26A00E23EC4D}"/>
              </a:ext>
            </a:extLst>
          </p:cNvPr>
          <p:cNvSpPr txBox="1"/>
          <p:nvPr/>
        </p:nvSpPr>
        <p:spPr>
          <a:xfrm>
            <a:off x="772761" y="879151"/>
            <a:ext cx="1360565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Arduino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C4B32-3D90-47AD-A050-D6E122C441D8}"/>
              </a:ext>
            </a:extLst>
          </p:cNvPr>
          <p:cNvSpPr txBox="1"/>
          <p:nvPr/>
        </p:nvSpPr>
        <p:spPr>
          <a:xfrm>
            <a:off x="2629702" y="3150782"/>
            <a:ext cx="544430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금속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97D27-6F6D-473F-AD3E-4449CB40F82F}"/>
              </a:ext>
            </a:extLst>
          </p:cNvPr>
          <p:cNvSpPr txBox="1"/>
          <p:nvPr/>
        </p:nvSpPr>
        <p:spPr>
          <a:xfrm>
            <a:off x="1947333" y="6021728"/>
            <a:ext cx="1061388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일반쓰레기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F07E7-DB24-42D8-807A-79E7454DA1B2}"/>
              </a:ext>
            </a:extLst>
          </p:cNvPr>
          <p:cNvSpPr txBox="1"/>
          <p:nvPr/>
        </p:nvSpPr>
        <p:spPr>
          <a:xfrm>
            <a:off x="5858933" y="5654667"/>
            <a:ext cx="781497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플라스틱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0AA9F3-556C-49FB-8138-3B69EF5E6F14}"/>
              </a:ext>
            </a:extLst>
          </p:cNvPr>
          <p:cNvSpPr txBox="1"/>
          <p:nvPr/>
        </p:nvSpPr>
        <p:spPr>
          <a:xfrm>
            <a:off x="9766098" y="5654667"/>
            <a:ext cx="544430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유리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17">
            <a:hlinkClick r:id="" action="ppaction://media"/>
            <a:extLst>
              <a:ext uri="{FF2B5EF4-FFF2-40B4-BE49-F238E27FC236}">
                <a16:creationId xmlns:a16="http://schemas.microsoft.com/office/drawing/2014/main" id="{47E98FD9-CDD0-4B09-A012-B41F13F71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712328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NodeMCU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100000">
                    <a:srgbClr val="067D68"/>
                  </a:gs>
                </a:gsLst>
                <a:lin ang="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45FAB7-EC6E-4A0C-84B6-BB905315DE95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EC6C5-EFDB-4AD2-8480-BD62AE67E852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E7170-FD51-4264-874D-03EC452F259E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81E80-0195-4492-8BF1-C54F2560F918}"/>
              </a:ext>
            </a:extLst>
          </p:cNvPr>
          <p:cNvSpPr txBox="1"/>
          <p:nvPr/>
        </p:nvSpPr>
        <p:spPr>
          <a:xfrm>
            <a:off x="772761" y="5757361"/>
            <a:ext cx="42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Wi-fi </a:t>
            </a:r>
            <a:r>
              <a:rPr lang="ko-KR" altLang="en-US" sz="1200" dirty="0"/>
              <a:t>모듈이 탑재되어 있는 임베디드 보드이기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서버와의 통신을 위해서 와이파이 접속하는 부분입니다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AE3583-F2FF-46FD-9D9A-4E658B74B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1" y="1918943"/>
            <a:ext cx="4682755" cy="3669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96C3F5-6EEE-4D45-B0FB-2838B89AB84E}"/>
              </a:ext>
            </a:extLst>
          </p:cNvPr>
          <p:cNvSpPr txBox="1"/>
          <p:nvPr/>
        </p:nvSpPr>
        <p:spPr>
          <a:xfrm>
            <a:off x="9758795" y="5064125"/>
            <a:ext cx="19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매개변수를 통해서 받은 데이터를 </a:t>
            </a:r>
            <a:r>
              <a:rPr lang="en-US" altLang="ko-KR" sz="1200" dirty="0"/>
              <a:t>http </a:t>
            </a:r>
            <a:r>
              <a:rPr lang="ko-KR" altLang="en-US" sz="1200" dirty="0"/>
              <a:t>통신을 이용해서 서버에 전송하는 과정입니다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9EDAFA-396C-4547-A0E2-B8DA71F6A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861" y="5064125"/>
            <a:ext cx="3971925" cy="523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9C6D4E-6A82-49AB-A154-1AF962C55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862" y="1969410"/>
            <a:ext cx="3971925" cy="28227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84E737-6D7C-4F9E-A191-4B9BA942A474}"/>
              </a:ext>
            </a:extLst>
          </p:cNvPr>
          <p:cNvSpPr txBox="1"/>
          <p:nvPr/>
        </p:nvSpPr>
        <p:spPr>
          <a:xfrm>
            <a:off x="9758795" y="1995776"/>
            <a:ext cx="2433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서버에 접속해서 물질의 분류 결과를 받아오는 과정입니다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서버에서는 </a:t>
            </a:r>
            <a:r>
              <a:rPr lang="en-US" altLang="ko-KR" sz="1200" dirty="0"/>
              <a:t>json </a:t>
            </a:r>
            <a:r>
              <a:rPr lang="ko-KR" altLang="en-US" sz="1200" dirty="0"/>
              <a:t>타입으로 보내기 때문에 </a:t>
            </a:r>
            <a:r>
              <a:rPr lang="en-US" altLang="ko-KR" sz="1200" dirty="0"/>
              <a:t>key</a:t>
            </a:r>
            <a:r>
              <a:rPr lang="ko-KR" altLang="en-US" sz="1200" dirty="0"/>
              <a:t>와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구별해서 필요한 값을 구하기 위해서 </a:t>
            </a:r>
            <a:r>
              <a:rPr lang="en-US" altLang="ko-KR" sz="1200" dirty="0" err="1"/>
              <a:t>deseriallizeJSON</a:t>
            </a:r>
            <a:r>
              <a:rPr lang="ko-KR" altLang="en-US" sz="1200" dirty="0"/>
              <a:t>이라는 기능을 사용하였습니다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26FD5-3872-4744-AED9-A330FB83079A}"/>
              </a:ext>
            </a:extLst>
          </p:cNvPr>
          <p:cNvSpPr txBox="1"/>
          <p:nvPr/>
        </p:nvSpPr>
        <p:spPr>
          <a:xfrm>
            <a:off x="3114138" y="1039167"/>
            <a:ext cx="4217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Wi-fi</a:t>
            </a:r>
            <a:r>
              <a:rPr lang="ko-KR" altLang="en-US" sz="1200" dirty="0"/>
              <a:t> 연결부와 서버 통신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6E1617FE-0297-465A-BCC3-47A6E920F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76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712328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Hardware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</a:t>
            </a:r>
            <a:r>
              <a:rPr lang="en-US" altLang="ko-KR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NodeMCU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100000">
                    <a:srgbClr val="067D68"/>
                  </a:gs>
                </a:gsLst>
                <a:lin ang="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245FAB7-EC6E-4A0C-84B6-BB905315DE95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EC6C5-EFDB-4AD2-8480-BD62AE67E852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E7170-FD51-4264-874D-03EC452F259E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81E80-0195-4492-8BF1-C54F2560F918}"/>
              </a:ext>
            </a:extLst>
          </p:cNvPr>
          <p:cNvSpPr txBox="1"/>
          <p:nvPr/>
        </p:nvSpPr>
        <p:spPr>
          <a:xfrm>
            <a:off x="3833063" y="1888787"/>
            <a:ext cx="200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투입구에서 금속감지센서에 판별된 값을 받아오는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DDAC4-A8A3-43D7-AB10-DCAA26A0BA0C}"/>
              </a:ext>
            </a:extLst>
          </p:cNvPr>
          <p:cNvSpPr txBox="1"/>
          <p:nvPr/>
        </p:nvSpPr>
        <p:spPr>
          <a:xfrm>
            <a:off x="3833063" y="4815147"/>
            <a:ext cx="2000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서버에서 물질의 분류의 결과를 전달받아서 모터를 관리하는 </a:t>
            </a:r>
            <a:r>
              <a:rPr lang="en-US" altLang="ko-KR" sz="1200" dirty="0" err="1"/>
              <a:t>NodeMCU</a:t>
            </a:r>
            <a:r>
              <a:rPr lang="ko-KR" altLang="en-US" sz="1200" dirty="0"/>
              <a:t>에 결과를 전송하는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9F2EE-801A-414E-83C9-2AE7970F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61" y="1888787"/>
            <a:ext cx="2590800" cy="1323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D674B5-F86E-4E76-9498-16C2A6784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1" y="3351967"/>
            <a:ext cx="2590800" cy="1323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9796A-7FEF-455A-9F11-F2A7DEC2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61" y="4815147"/>
            <a:ext cx="2590800" cy="1314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078708-2C9B-4BF1-A705-6C7A23B2C015}"/>
              </a:ext>
            </a:extLst>
          </p:cNvPr>
          <p:cNvSpPr txBox="1"/>
          <p:nvPr/>
        </p:nvSpPr>
        <p:spPr>
          <a:xfrm>
            <a:off x="3833063" y="3351967"/>
            <a:ext cx="2000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투입구 이후 단계에서 물체의 소리를 주파수로 바꾸고 노이즈를 줄인 데이터를 받는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2D563-540F-4A7F-BB63-F038256440EA}"/>
              </a:ext>
            </a:extLst>
          </p:cNvPr>
          <p:cNvSpPr txBox="1"/>
          <p:nvPr/>
        </p:nvSpPr>
        <p:spPr>
          <a:xfrm>
            <a:off x="9553384" y="3504077"/>
            <a:ext cx="200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모터에 물질을 알맞게 분류하도록 내용을 전송하는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E2859-4CC2-4E15-87CC-71623C05D545}"/>
              </a:ext>
            </a:extLst>
          </p:cNvPr>
          <p:cNvSpPr txBox="1"/>
          <p:nvPr/>
        </p:nvSpPr>
        <p:spPr>
          <a:xfrm>
            <a:off x="9553384" y="1898312"/>
            <a:ext cx="200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서버에서 보낸 결과를 전송 받는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CEEACE-C369-4F9C-9E95-8F4032441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144" y="3521835"/>
            <a:ext cx="2209800" cy="971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74CE9D-D747-4260-8AEA-01DAB61C1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144" y="1898312"/>
            <a:ext cx="2390775" cy="1314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F836C9-3A7D-429B-BB5C-DDEE50F31772}"/>
              </a:ext>
            </a:extLst>
          </p:cNvPr>
          <p:cNvSpPr txBox="1"/>
          <p:nvPr/>
        </p:nvSpPr>
        <p:spPr>
          <a:xfrm>
            <a:off x="3114138" y="1039167"/>
            <a:ext cx="509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RX / TX </a:t>
            </a:r>
            <a:r>
              <a:rPr lang="ko-KR" altLang="en-US" sz="1200" dirty="0"/>
              <a:t>를 이용한 시리얼 통신을 구현한 부분이다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NodeMCU</a:t>
            </a:r>
            <a:r>
              <a:rPr lang="ko-KR" altLang="en-US" sz="1200" dirty="0" err="1"/>
              <a:t>끼리의</a:t>
            </a:r>
            <a:r>
              <a:rPr lang="ko-KR" altLang="en-US" sz="1200" dirty="0"/>
              <a:t> 데이터 전송도 있고</a:t>
            </a:r>
            <a:r>
              <a:rPr lang="en-US" altLang="ko-KR" sz="1200" dirty="0"/>
              <a:t>, Arduino</a:t>
            </a:r>
            <a:r>
              <a:rPr lang="ko-KR" altLang="en-US" sz="1200" dirty="0"/>
              <a:t>와의 데이터 전송도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19">
            <a:hlinkClick r:id="" action="ppaction://media"/>
            <a:extLst>
              <a:ext uri="{FF2B5EF4-FFF2-40B4-BE49-F238E27FC236}">
                <a16:creationId xmlns:a16="http://schemas.microsoft.com/office/drawing/2014/main" id="{98EA27BC-F99B-4E92-B355-127640548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4338" y="-36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24C425-DD11-4799-84FF-9C4F7C2ABC88}"/>
              </a:ext>
            </a:extLst>
          </p:cNvPr>
          <p:cNvSpPr txBox="1"/>
          <p:nvPr/>
        </p:nvSpPr>
        <p:spPr>
          <a:xfrm>
            <a:off x="5683281" y="1166490"/>
            <a:ext cx="82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INDEX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136E3-73AA-4449-8589-72C5DF9E0C35}"/>
              </a:ext>
            </a:extLst>
          </p:cNvPr>
          <p:cNvCxnSpPr>
            <a:cxnSpLocks/>
          </p:cNvCxnSpPr>
          <p:nvPr/>
        </p:nvCxnSpPr>
        <p:spPr>
          <a:xfrm flipH="1">
            <a:off x="5772238" y="1706665"/>
            <a:ext cx="647509" cy="0"/>
          </a:xfrm>
          <a:prstGeom prst="line">
            <a:avLst/>
          </a:prstGeom>
          <a:ln w="28575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1D8DCD-1297-4E94-B8CD-F5FCBEEE11C2}"/>
              </a:ext>
            </a:extLst>
          </p:cNvPr>
          <p:cNvSpPr txBox="1"/>
          <p:nvPr/>
        </p:nvSpPr>
        <p:spPr>
          <a:xfrm>
            <a:off x="4937374" y="2247437"/>
            <a:ext cx="23172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이유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FFT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알고리즘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노이즈 제거 알고리즘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eriod" startAt="3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동작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Hardware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Software</a:t>
            </a: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영상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B85820-2A12-40B0-ACD4-0EDF426C6F5F}"/>
              </a:ext>
            </a:extLst>
          </p:cNvPr>
          <p:cNvSpPr/>
          <p:nvPr/>
        </p:nvSpPr>
        <p:spPr>
          <a:xfrm>
            <a:off x="4430080" y="863645"/>
            <a:ext cx="3331816" cy="5075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3E20F7B-C8FF-4766-AC64-E624F99AF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241494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Server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CA6F818-D3CF-4F0E-93CA-C535AA361167}"/>
              </a:ext>
            </a:extLst>
          </p:cNvPr>
          <p:cNvSpPr/>
          <p:nvPr/>
        </p:nvSpPr>
        <p:spPr>
          <a:xfrm>
            <a:off x="4803147" y="4133725"/>
            <a:ext cx="2690926" cy="1724526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Web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Server</a:t>
            </a:r>
            <a:endParaRPr lang="ko-KR" altLang="en-US" sz="28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E5F6A5-B740-4725-80BC-398030484180}"/>
              </a:ext>
            </a:extLst>
          </p:cNvPr>
          <p:cNvSpPr/>
          <p:nvPr/>
        </p:nvSpPr>
        <p:spPr>
          <a:xfrm>
            <a:off x="5451246" y="1940925"/>
            <a:ext cx="1326412" cy="1102659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05EAC6-856F-49F9-A54F-938604778D24}"/>
              </a:ext>
            </a:extLst>
          </p:cNvPr>
          <p:cNvSpPr/>
          <p:nvPr/>
        </p:nvSpPr>
        <p:spPr>
          <a:xfrm>
            <a:off x="700444" y="4133725"/>
            <a:ext cx="2013285" cy="172452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Android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103EB74-686A-4882-AFE4-27E7A35EB87D}"/>
              </a:ext>
            </a:extLst>
          </p:cNvPr>
          <p:cNvSpPr/>
          <p:nvPr/>
        </p:nvSpPr>
        <p:spPr>
          <a:xfrm>
            <a:off x="9634074" y="4146529"/>
            <a:ext cx="2013285" cy="1724526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분리수거</a:t>
            </a:r>
            <a:endParaRPr lang="en-US" altLang="ko-KR" b="1" dirty="0"/>
          </a:p>
          <a:p>
            <a:pPr algn="ctr"/>
            <a:r>
              <a:rPr lang="ko-KR" altLang="en-US" b="1" dirty="0"/>
              <a:t>기기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A9CAC9-22BB-4F23-AC5E-DF429BCB5B9A}"/>
              </a:ext>
            </a:extLst>
          </p:cNvPr>
          <p:cNvCxnSpPr>
            <a:cxnSpLocks/>
            <a:stCxn id="7" idx="5"/>
            <a:endCxn id="10" idx="3"/>
          </p:cNvCxnSpPr>
          <p:nvPr/>
        </p:nvCxnSpPr>
        <p:spPr>
          <a:xfrm>
            <a:off x="7099996" y="5605700"/>
            <a:ext cx="2828917" cy="12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801837-43D5-416B-AEE9-A4FFCD2B8004}"/>
              </a:ext>
            </a:extLst>
          </p:cNvPr>
          <p:cNvCxnSpPr>
            <a:cxnSpLocks/>
            <a:stCxn id="10" idx="1"/>
            <a:endCxn id="7" idx="7"/>
          </p:cNvCxnSpPr>
          <p:nvPr/>
        </p:nvCxnSpPr>
        <p:spPr>
          <a:xfrm flipH="1" flipV="1">
            <a:off x="7099996" y="4386276"/>
            <a:ext cx="2828917" cy="12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E4FD7E-F6A1-4E4F-AC73-883F9298899A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>
          <a:xfrm flipH="1" flipV="1">
            <a:off x="6114452" y="3043584"/>
            <a:ext cx="34158" cy="109014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017339-E9F9-4009-AB4E-A7AF2B2D04A2}"/>
              </a:ext>
            </a:extLst>
          </p:cNvPr>
          <p:cNvSpPr txBox="1"/>
          <p:nvPr/>
        </p:nvSpPr>
        <p:spPr>
          <a:xfrm>
            <a:off x="6201369" y="3093656"/>
            <a:ext cx="2205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센서 값 저장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결과값 가져오기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용량 세팅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현재 값 가져오기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DDF7B-19CF-4281-9E9F-7F68CCA13763}"/>
              </a:ext>
            </a:extLst>
          </p:cNvPr>
          <p:cNvSpPr txBox="1"/>
          <p:nvPr/>
        </p:nvSpPr>
        <p:spPr>
          <a:xfrm>
            <a:off x="7781758" y="3858413"/>
            <a:ext cx="1807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센서 값 전달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요청</a:t>
            </a:r>
            <a:r>
              <a:rPr lang="en-US" altLang="ko-KR" sz="1200" b="1" dirty="0"/>
              <a:t>(Http post)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8CA2F-BB9E-4AA0-996B-59214012C046}"/>
              </a:ext>
            </a:extLst>
          </p:cNvPr>
          <p:cNvSpPr txBox="1"/>
          <p:nvPr/>
        </p:nvSpPr>
        <p:spPr>
          <a:xfrm>
            <a:off x="7636752" y="5301927"/>
            <a:ext cx="185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결과값 전달</a:t>
            </a:r>
            <a:r>
              <a:rPr lang="en-US" altLang="ko-KR" sz="1200" b="1" dirty="0"/>
              <a:t>(Http get)</a:t>
            </a:r>
            <a:endParaRPr lang="ko-KR" altLang="en-US" sz="12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35F549-73DB-4AEB-BBBF-603638E6A11B}"/>
              </a:ext>
            </a:extLst>
          </p:cNvPr>
          <p:cNvSpPr/>
          <p:nvPr/>
        </p:nvSpPr>
        <p:spPr>
          <a:xfrm>
            <a:off x="7945713" y="4515756"/>
            <a:ext cx="123970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8D7AF8E-DEBA-437A-99C2-700504DBCF9F}"/>
              </a:ext>
            </a:extLst>
          </p:cNvPr>
          <p:cNvSpPr/>
          <p:nvPr/>
        </p:nvSpPr>
        <p:spPr>
          <a:xfrm>
            <a:off x="2900837" y="3124146"/>
            <a:ext cx="1575586" cy="6500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socket </a:t>
            </a:r>
            <a:r>
              <a:rPr lang="ko-KR" altLang="en-US" dirty="0"/>
              <a:t>통신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043ED9-4092-47AE-AE0A-E4AF7EF76A31}"/>
              </a:ext>
            </a:extLst>
          </p:cNvPr>
          <p:cNvCxnSpPr>
            <a:cxnSpLocks/>
            <a:stCxn id="7" idx="1"/>
            <a:endCxn id="9" idx="7"/>
          </p:cNvCxnSpPr>
          <p:nvPr/>
        </p:nvCxnSpPr>
        <p:spPr>
          <a:xfrm flipH="1">
            <a:off x="2418890" y="4386276"/>
            <a:ext cx="277833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D8B012-8BED-4DFC-B990-78A2F7574546}"/>
              </a:ext>
            </a:extLst>
          </p:cNvPr>
          <p:cNvSpPr txBox="1"/>
          <p:nvPr/>
        </p:nvSpPr>
        <p:spPr>
          <a:xfrm>
            <a:off x="2930114" y="3807456"/>
            <a:ext cx="151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용량 정보 전달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소켓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AABDFB8-0E0A-4E7E-A783-3EC84E47E97F}"/>
              </a:ext>
            </a:extLst>
          </p:cNvPr>
          <p:cNvCxnSpPr>
            <a:cxnSpLocks/>
            <a:stCxn id="9" idx="5"/>
            <a:endCxn id="7" idx="3"/>
          </p:cNvCxnSpPr>
          <p:nvPr/>
        </p:nvCxnSpPr>
        <p:spPr>
          <a:xfrm>
            <a:off x="2418890" y="5605700"/>
            <a:ext cx="27783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41CA5A9-5411-44C7-B494-E2FDED8EE36D}"/>
              </a:ext>
            </a:extLst>
          </p:cNvPr>
          <p:cNvSpPr txBox="1"/>
          <p:nvPr/>
        </p:nvSpPr>
        <p:spPr>
          <a:xfrm>
            <a:off x="2975173" y="4942310"/>
            <a:ext cx="137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용량 세팅 정보 </a:t>
            </a:r>
            <a:r>
              <a:rPr lang="en-US" altLang="ko-KR" sz="1200" b="1" dirty="0"/>
              <a:t>(Http)</a:t>
            </a:r>
            <a:endParaRPr lang="ko-KR" altLang="en-US" sz="12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115CECA-6D0E-4D16-8620-31B81DBBFC36}"/>
              </a:ext>
            </a:extLst>
          </p:cNvPr>
          <p:cNvSpPr/>
          <p:nvPr/>
        </p:nvSpPr>
        <p:spPr>
          <a:xfrm>
            <a:off x="3097056" y="5733337"/>
            <a:ext cx="123970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4CA7B-9FA4-4796-B5A0-92F7BB97EF85}"/>
              </a:ext>
            </a:extLst>
          </p:cNvPr>
          <p:cNvSpPr txBox="1"/>
          <p:nvPr/>
        </p:nvSpPr>
        <p:spPr>
          <a:xfrm>
            <a:off x="3483981" y="879151"/>
            <a:ext cx="793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http </a:t>
            </a:r>
            <a:r>
              <a:rPr lang="ko-KR" altLang="en-US" sz="1200" dirty="0"/>
              <a:t>통신으로 분리수거 기기와 데이터 송</a:t>
            </a:r>
            <a:r>
              <a:rPr lang="en-US" altLang="ko-KR" sz="1200" dirty="0"/>
              <a:t>/</a:t>
            </a:r>
            <a:r>
              <a:rPr lang="ko-KR" altLang="en-US" sz="1200" dirty="0"/>
              <a:t>수신을 진행한다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안드로이드와 실시간으로 </a:t>
            </a:r>
            <a:r>
              <a:rPr lang="en-US" altLang="ko-KR" sz="1200" dirty="0"/>
              <a:t>socket</a:t>
            </a:r>
            <a:r>
              <a:rPr lang="ko-KR" altLang="en-US" sz="1200" dirty="0"/>
              <a:t>통신을 진행한다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안드로이드와 서버의 </a:t>
            </a:r>
            <a:r>
              <a:rPr lang="en-US" altLang="ko-KR" sz="1200" dirty="0"/>
              <a:t>http </a:t>
            </a:r>
            <a:r>
              <a:rPr lang="ko-KR" altLang="en-US" sz="1200" dirty="0"/>
              <a:t>통신으로 보관함의 용량과 상태를 갱신한다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97650046-E61E-423A-BD22-F758268C1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241494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Server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E4960-0002-4D1C-AF02-E1FFE66C5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13" y="1924669"/>
            <a:ext cx="5380186" cy="39093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903E16-F198-4AA0-BD05-7080E7E34686}"/>
              </a:ext>
            </a:extLst>
          </p:cNvPr>
          <p:cNvSpPr/>
          <p:nvPr/>
        </p:nvSpPr>
        <p:spPr>
          <a:xfrm>
            <a:off x="6229003" y="1535066"/>
            <a:ext cx="1575586" cy="6500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socket </a:t>
            </a:r>
            <a:r>
              <a:rPr lang="ko-KR" altLang="en-US" dirty="0"/>
              <a:t>통신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62839B-D71F-4B33-A752-E3CCDB70E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981" y="2384969"/>
            <a:ext cx="4930567" cy="2088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AC41E-666C-489E-859D-100A65C491C0}"/>
              </a:ext>
            </a:extLst>
          </p:cNvPr>
          <p:cNvSpPr txBox="1"/>
          <p:nvPr/>
        </p:nvSpPr>
        <p:spPr>
          <a:xfrm>
            <a:off x="4635415" y="5794183"/>
            <a:ext cx="136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App.js(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545F2-7219-4CE1-9675-B5DAEAD25785}"/>
              </a:ext>
            </a:extLst>
          </p:cNvPr>
          <p:cNvSpPr txBox="1"/>
          <p:nvPr/>
        </p:nvSpPr>
        <p:spPr>
          <a:xfrm>
            <a:off x="8031893" y="2010033"/>
            <a:ext cx="391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Models/numberOfRecycleds.js(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75054-FED7-4365-8EF0-430B9DE39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981" y="4789025"/>
            <a:ext cx="4930567" cy="1889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F22B7-03C0-43BF-8D76-004E25335697}"/>
              </a:ext>
            </a:extLst>
          </p:cNvPr>
          <p:cNvSpPr txBox="1"/>
          <p:nvPr/>
        </p:nvSpPr>
        <p:spPr>
          <a:xfrm>
            <a:off x="8031892" y="4497628"/>
            <a:ext cx="430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</a:t>
            </a:r>
            <a:r>
              <a:rPr lang="ko-KR" altLang="en-US" dirty="0"/>
              <a:t>에서 전달하는 데이터형식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390D4-D41C-44FE-85E2-015381FD855E}"/>
              </a:ext>
            </a:extLst>
          </p:cNvPr>
          <p:cNvSpPr txBox="1"/>
          <p:nvPr/>
        </p:nvSpPr>
        <p:spPr>
          <a:xfrm>
            <a:off x="3483981" y="879151"/>
            <a:ext cx="793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안드로이드와의 웹 소켓 통신이다</a:t>
            </a:r>
            <a:r>
              <a:rPr lang="en-US" altLang="ko-KR" sz="1200" dirty="0"/>
              <a:t>. </a:t>
            </a:r>
            <a:r>
              <a:rPr lang="ko-KR" altLang="en-US" sz="1200" dirty="0"/>
              <a:t>안드로이드에서 소켓 연결을 하면 서버에선 보관함 별로 물체의 개수를 보내주고</a:t>
            </a:r>
            <a:r>
              <a:rPr lang="en-US" altLang="ko-KR" sz="1200" dirty="0"/>
              <a:t>, </a:t>
            </a:r>
            <a:r>
              <a:rPr lang="ko-KR" altLang="en-US" sz="1200" dirty="0"/>
              <a:t>안드로이드에선 해당 내용을 출력한다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2" name="21">
            <a:hlinkClick r:id="" action="ppaction://media"/>
            <a:extLst>
              <a:ext uri="{FF2B5EF4-FFF2-40B4-BE49-F238E27FC236}">
                <a16:creationId xmlns:a16="http://schemas.microsoft.com/office/drawing/2014/main" id="{8B567B14-146E-49CE-A52B-EFD790A88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241494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Server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DB88A2-2178-4173-9943-370A226BFB04}"/>
              </a:ext>
            </a:extLst>
          </p:cNvPr>
          <p:cNvSpPr/>
          <p:nvPr/>
        </p:nvSpPr>
        <p:spPr>
          <a:xfrm>
            <a:off x="8365460" y="1888787"/>
            <a:ext cx="2802880" cy="47829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  <a:r>
              <a:rPr lang="en-US" altLang="ko-KR" dirty="0"/>
              <a:t>(</a:t>
            </a:r>
            <a:r>
              <a:rPr lang="ko-KR" altLang="en-US" dirty="0"/>
              <a:t>안드로이드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9A41BD-558C-4E1A-A0F9-3B35B556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038" y="2627924"/>
            <a:ext cx="3594561" cy="585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9C0768-53DF-401C-A1FB-48658C981461}"/>
              </a:ext>
            </a:extLst>
          </p:cNvPr>
          <p:cNvSpPr txBox="1"/>
          <p:nvPr/>
        </p:nvSpPr>
        <p:spPr>
          <a:xfrm>
            <a:off x="11168340" y="3213243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App.js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CE8D4-F3E8-422E-8AAC-6E75C61B9BA3}"/>
              </a:ext>
            </a:extLst>
          </p:cNvPr>
          <p:cNvSpPr txBox="1"/>
          <p:nvPr/>
        </p:nvSpPr>
        <p:spPr>
          <a:xfrm>
            <a:off x="5839173" y="6270667"/>
            <a:ext cx="220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routes/countRoute.js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ED477-AA17-436D-86CA-0D0951A42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61" y="1888787"/>
            <a:ext cx="7216765" cy="4381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5FB871-D557-4939-AA0E-7052B7E82161}"/>
              </a:ext>
            </a:extLst>
          </p:cNvPr>
          <p:cNvSpPr txBox="1"/>
          <p:nvPr/>
        </p:nvSpPr>
        <p:spPr>
          <a:xfrm>
            <a:off x="3483981" y="879151"/>
            <a:ext cx="793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안드로이드와의 </a:t>
            </a:r>
            <a:r>
              <a:rPr lang="en-US" altLang="ko-KR" sz="1200" dirty="0"/>
              <a:t>Http</a:t>
            </a:r>
            <a:r>
              <a:rPr lang="ko-KR" altLang="en-US" sz="1200" dirty="0"/>
              <a:t> 통신이다</a:t>
            </a:r>
            <a:r>
              <a:rPr lang="en-US" altLang="ko-KR" sz="1200" dirty="0"/>
              <a:t>. </a:t>
            </a:r>
            <a:r>
              <a:rPr lang="ko-KR" altLang="en-US" sz="1200" dirty="0"/>
              <a:t>안드로이드에서 특정 보관함의 내용을 초기화하도록 하는 기능과</a:t>
            </a:r>
            <a:r>
              <a:rPr lang="en-US" altLang="ko-KR" sz="1200" dirty="0"/>
              <a:t>, </a:t>
            </a:r>
            <a:r>
              <a:rPr lang="ko-KR" altLang="en-US" sz="1200" dirty="0"/>
              <a:t>보관함의 최대 용량을 설정하는 기능을 구현한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22">
            <a:hlinkClick r:id="" action="ppaction://media"/>
            <a:extLst>
              <a:ext uri="{FF2B5EF4-FFF2-40B4-BE49-F238E27FC236}">
                <a16:creationId xmlns:a16="http://schemas.microsoft.com/office/drawing/2014/main" id="{F266781C-1040-4594-98F4-103815B21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241494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Server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2CC953-132F-4747-AA77-D56FA000024C}"/>
              </a:ext>
            </a:extLst>
          </p:cNvPr>
          <p:cNvSpPr/>
          <p:nvPr/>
        </p:nvSpPr>
        <p:spPr>
          <a:xfrm>
            <a:off x="6418495" y="1947866"/>
            <a:ext cx="2802880" cy="47829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7827B2-F34E-46A2-BD97-C64ABDB95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09" y="2662834"/>
            <a:ext cx="4526121" cy="478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3736E-9A7C-4F6A-B7ED-70F2764BDD5B}"/>
              </a:ext>
            </a:extLst>
          </p:cNvPr>
          <p:cNvSpPr txBox="1"/>
          <p:nvPr/>
        </p:nvSpPr>
        <p:spPr>
          <a:xfrm>
            <a:off x="10173210" y="3141133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App.js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FDDCB7-055C-425A-8DB3-1709B6FA2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495" y="3763121"/>
            <a:ext cx="4401757" cy="926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8CAAFF-C1FE-49D8-9E99-6858E530D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61" y="1924669"/>
            <a:ext cx="5486400" cy="4327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32D6D5-794F-4ABA-B054-0C629D83441A}"/>
              </a:ext>
            </a:extLst>
          </p:cNvPr>
          <p:cNvSpPr txBox="1"/>
          <p:nvPr/>
        </p:nvSpPr>
        <p:spPr>
          <a:xfrm>
            <a:off x="4057489" y="6252389"/>
            <a:ext cx="220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routes/countRoute.js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C0CEA-3559-4126-A5FF-3CD777D55016}"/>
              </a:ext>
            </a:extLst>
          </p:cNvPr>
          <p:cNvSpPr txBox="1"/>
          <p:nvPr/>
        </p:nvSpPr>
        <p:spPr>
          <a:xfrm>
            <a:off x="8618580" y="4692225"/>
            <a:ext cx="220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routes/countRoute.js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43DA5-BD27-44AC-8481-A2E44F2B346F}"/>
              </a:ext>
            </a:extLst>
          </p:cNvPr>
          <p:cNvSpPr txBox="1"/>
          <p:nvPr/>
        </p:nvSpPr>
        <p:spPr>
          <a:xfrm>
            <a:off x="3483981" y="879151"/>
            <a:ext cx="793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NodeMCU</a:t>
            </a:r>
            <a:r>
              <a:rPr lang="ko-KR" altLang="en-US" sz="1200" dirty="0"/>
              <a:t>와의 </a:t>
            </a:r>
            <a:r>
              <a:rPr lang="en-US" altLang="ko-KR" sz="1200" dirty="0"/>
              <a:t>Http</a:t>
            </a:r>
            <a:r>
              <a:rPr lang="ko-KR" altLang="en-US" sz="1200" dirty="0"/>
              <a:t> 통신이다</a:t>
            </a:r>
            <a:r>
              <a:rPr lang="en-US" altLang="ko-KR" sz="1200" dirty="0"/>
              <a:t>. </a:t>
            </a:r>
            <a:r>
              <a:rPr lang="ko-KR" altLang="en-US" sz="1200" dirty="0"/>
              <a:t>분리수거 기기에서 센서로 측정한 값을 보내면 해당 내용을 </a:t>
            </a:r>
            <a:r>
              <a:rPr lang="ko-KR" altLang="en-US" sz="1200" dirty="0" err="1"/>
              <a:t>파싱해서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의 값과 비교해서 물질의 분류 결과를 분리수거 기기로 다시 보내준다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23">
            <a:hlinkClick r:id="" action="ppaction://media"/>
            <a:extLst>
              <a:ext uri="{FF2B5EF4-FFF2-40B4-BE49-F238E27FC236}">
                <a16:creationId xmlns:a16="http://schemas.microsoft.com/office/drawing/2014/main" id="{84C112BC-766F-4FF3-B8E8-1E7BBF91D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-12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363322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Android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B34D8F-5DB3-4BC4-867F-E50B8AA2B8C6}"/>
              </a:ext>
            </a:extLst>
          </p:cNvPr>
          <p:cNvSpPr/>
          <p:nvPr/>
        </p:nvSpPr>
        <p:spPr>
          <a:xfrm>
            <a:off x="1330089" y="3652061"/>
            <a:ext cx="1914347" cy="1724526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Web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Server</a:t>
            </a:r>
            <a:endParaRPr lang="ko-KR" altLang="en-US" sz="28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72642A-7DCD-43B3-8972-D45104E65AD8}"/>
              </a:ext>
            </a:extLst>
          </p:cNvPr>
          <p:cNvSpPr/>
          <p:nvPr/>
        </p:nvSpPr>
        <p:spPr>
          <a:xfrm>
            <a:off x="878607" y="3032010"/>
            <a:ext cx="1326412" cy="1102659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DB</a:t>
            </a:r>
            <a:endParaRPr lang="ko-KR" altLang="en-US" sz="2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A574CFB-6671-4C1F-8962-B47A392CC884}"/>
              </a:ext>
            </a:extLst>
          </p:cNvPr>
          <p:cNvSpPr/>
          <p:nvPr/>
        </p:nvSpPr>
        <p:spPr>
          <a:xfrm>
            <a:off x="5019083" y="2839387"/>
            <a:ext cx="2877417" cy="25372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Android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F5F5BEC-26D0-4B9B-A0A1-71D5EB31FDF1}"/>
              </a:ext>
            </a:extLst>
          </p:cNvPr>
          <p:cNvSpPr/>
          <p:nvPr/>
        </p:nvSpPr>
        <p:spPr>
          <a:xfrm>
            <a:off x="9606548" y="3245724"/>
            <a:ext cx="2013285" cy="1724526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분리수거</a:t>
            </a:r>
            <a:endParaRPr lang="en-US" altLang="ko-KR" b="1" dirty="0"/>
          </a:p>
          <a:p>
            <a:pPr algn="ctr"/>
            <a:r>
              <a:rPr lang="ko-KR" altLang="en-US" b="1" dirty="0"/>
              <a:t>기기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C34B6F-B4BB-4718-890B-54E9E094F64A}"/>
              </a:ext>
            </a:extLst>
          </p:cNvPr>
          <p:cNvSpPr txBox="1"/>
          <p:nvPr/>
        </p:nvSpPr>
        <p:spPr>
          <a:xfrm>
            <a:off x="8037947" y="4375824"/>
            <a:ext cx="1427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경보 값 전달</a:t>
            </a:r>
            <a:endParaRPr lang="en-US" altLang="ko-KR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1FDB463-A667-412F-B653-F0C2885CCCF9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7896500" y="4107987"/>
            <a:ext cx="17100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7CB51AF-E75C-4DE9-A463-BB3AB51E6F47}"/>
              </a:ext>
            </a:extLst>
          </p:cNvPr>
          <p:cNvSpPr/>
          <p:nvPr/>
        </p:nvSpPr>
        <p:spPr>
          <a:xfrm>
            <a:off x="8100530" y="3409738"/>
            <a:ext cx="1247121" cy="4846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Bluetooth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47D58B2-E4AB-440F-BD7A-E11A8F80B21E}"/>
              </a:ext>
            </a:extLst>
          </p:cNvPr>
          <p:cNvSpPr/>
          <p:nvPr/>
        </p:nvSpPr>
        <p:spPr>
          <a:xfrm>
            <a:off x="3380168" y="2866970"/>
            <a:ext cx="1239703" cy="49303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 </a:t>
            </a:r>
            <a:r>
              <a:rPr lang="ko-KR" altLang="en-US" dirty="0"/>
              <a:t>통신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EBE2861-FED7-4F3A-8A23-BB996F81E1D5}"/>
              </a:ext>
            </a:extLst>
          </p:cNvPr>
          <p:cNvCxnSpPr>
            <a:cxnSpLocks/>
          </p:cNvCxnSpPr>
          <p:nvPr/>
        </p:nvCxnSpPr>
        <p:spPr>
          <a:xfrm>
            <a:off x="3142483" y="4970250"/>
            <a:ext cx="212536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4D1986D-10D7-462C-8EE6-33E2E54ABB44}"/>
              </a:ext>
            </a:extLst>
          </p:cNvPr>
          <p:cNvSpPr txBox="1"/>
          <p:nvPr/>
        </p:nvSpPr>
        <p:spPr>
          <a:xfrm>
            <a:off x="3438722" y="5035473"/>
            <a:ext cx="151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용량 정보 전달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소켓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3E9C7AA-2A93-4A45-9EEA-C8EB5E100102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2964086" y="3894383"/>
            <a:ext cx="2054997" cy="10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D9F8B69-E6D3-4576-A0DE-6ECC6D16C8CD}"/>
              </a:ext>
            </a:extLst>
          </p:cNvPr>
          <p:cNvSpPr txBox="1"/>
          <p:nvPr/>
        </p:nvSpPr>
        <p:spPr>
          <a:xfrm>
            <a:off x="3244436" y="3397645"/>
            <a:ext cx="137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보관함 용량 세팅 정보 </a:t>
            </a:r>
            <a:r>
              <a:rPr lang="en-US" altLang="ko-KR" sz="1200" b="1" dirty="0"/>
              <a:t>(Http)</a:t>
            </a:r>
            <a:endParaRPr lang="ko-KR" altLang="en-US" sz="1200" b="1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EB6D2C4-141D-4E6A-8D13-D92AA3758A63}"/>
              </a:ext>
            </a:extLst>
          </p:cNvPr>
          <p:cNvSpPr/>
          <p:nvPr/>
        </p:nvSpPr>
        <p:spPr>
          <a:xfrm>
            <a:off x="3380168" y="5562360"/>
            <a:ext cx="1575586" cy="6500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socket </a:t>
            </a:r>
            <a:r>
              <a:rPr lang="ko-KR" altLang="en-US" dirty="0"/>
              <a:t>통신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C6276-FF0C-43F5-A16E-7556E6718E1F}"/>
              </a:ext>
            </a:extLst>
          </p:cNvPr>
          <p:cNvSpPr txBox="1"/>
          <p:nvPr/>
        </p:nvSpPr>
        <p:spPr>
          <a:xfrm>
            <a:off x="3483981" y="879151"/>
            <a:ext cx="793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분리수거 기기에서 블루투스 통신을 이용해서 경고 상황에 대한 정보를 받는다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서버와의 통신을 이용해서 보관함의 정보를 세팅하고 갱신해준다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24">
            <a:hlinkClick r:id="" action="ppaction://media"/>
            <a:extLst>
              <a:ext uri="{FF2B5EF4-FFF2-40B4-BE49-F238E27FC236}">
                <a16:creationId xmlns:a16="http://schemas.microsoft.com/office/drawing/2014/main" id="{B8A7A43A-157C-4971-8A1B-8CBE258E3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363322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Android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C0998-B64B-48AB-A0E0-35431E5325E1}"/>
              </a:ext>
            </a:extLst>
          </p:cNvPr>
          <p:cNvSpPr txBox="1"/>
          <p:nvPr/>
        </p:nvSpPr>
        <p:spPr>
          <a:xfrm>
            <a:off x="5684669" y="3289891"/>
            <a:ext cx="822661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구현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D8643-630A-455F-8A8C-EF2167BB1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31" y="1749582"/>
            <a:ext cx="2802024" cy="4981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25C50B-9265-4D94-B9C4-666AAE0F6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74" y="2028568"/>
            <a:ext cx="7174900" cy="4112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848DF-D509-4F17-9A36-8D64F27D90AC}"/>
              </a:ext>
            </a:extLst>
          </p:cNvPr>
          <p:cNvSpPr txBox="1"/>
          <p:nvPr/>
        </p:nvSpPr>
        <p:spPr>
          <a:xfrm>
            <a:off x="3483981" y="879151"/>
            <a:ext cx="7935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통신과 인터페이스에 있는 기능들을 구현하는 코드와 안드로이드 어플의 인터페이스이다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25">
            <a:hlinkClick r:id="" action="ppaction://media"/>
            <a:extLst>
              <a:ext uri="{FF2B5EF4-FFF2-40B4-BE49-F238E27FC236}">
                <a16:creationId xmlns:a16="http://schemas.microsoft.com/office/drawing/2014/main" id="{4F574D42-D7D1-47B7-A417-9C685BD52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363322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Android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8B3C85-B07A-49D7-A1E2-B2BD713A9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1" y="1749582"/>
            <a:ext cx="2802024" cy="4981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023DFB-33BD-4EB9-9C0F-E6684DA07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728" y="1689173"/>
            <a:ext cx="2652189" cy="5041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CB18F3-C694-452B-BF8D-A24BC3CC6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787" y="1689171"/>
            <a:ext cx="2652190" cy="5041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AA8E4-6D6E-48F1-9D52-E4AE6B16C7DE}"/>
              </a:ext>
            </a:extLst>
          </p:cNvPr>
          <p:cNvSpPr txBox="1"/>
          <p:nvPr/>
        </p:nvSpPr>
        <p:spPr>
          <a:xfrm>
            <a:off x="3483981" y="879151"/>
            <a:ext cx="7935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버튼을 이용해서 기능을 구현하였고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버튼을 누르면 내용을 비울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26">
            <a:hlinkClick r:id="" action="ppaction://media"/>
            <a:extLst>
              <a:ext uri="{FF2B5EF4-FFF2-40B4-BE49-F238E27FC236}">
                <a16:creationId xmlns:a16="http://schemas.microsoft.com/office/drawing/2014/main" id="{599C43C1-E68F-4C3D-B41B-3D7254061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0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363322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Software</a:t>
            </a: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Android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3289" y="408598"/>
            <a:ext cx="3978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443024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프로그램 동작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867271C-DD64-4F9A-AFE3-78E559EF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9" y="1687936"/>
            <a:ext cx="2836032" cy="504183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356B12B-B7AF-494D-B75C-8A8D0E011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53" y="1687936"/>
            <a:ext cx="2836032" cy="5041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A3AE753-E49F-4E86-B602-F65AA664F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71" y="1687936"/>
            <a:ext cx="2836032" cy="5041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764AF-B8D4-430F-BEC8-E4C9FEB6732D}"/>
              </a:ext>
            </a:extLst>
          </p:cNvPr>
          <p:cNvSpPr txBox="1"/>
          <p:nvPr/>
        </p:nvSpPr>
        <p:spPr>
          <a:xfrm>
            <a:off x="3483981" y="879151"/>
            <a:ext cx="7935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보관함의 용량을 세팅</a:t>
            </a:r>
            <a:r>
              <a:rPr lang="en-US" altLang="ko-KR" sz="1200" dirty="0"/>
              <a:t> / </a:t>
            </a:r>
            <a:r>
              <a:rPr lang="ko-KR" altLang="en-US" sz="1200" dirty="0"/>
              <a:t>블루투스 연결 </a:t>
            </a:r>
            <a:r>
              <a:rPr lang="en-US" altLang="ko-KR" sz="1200" dirty="0"/>
              <a:t>/ </a:t>
            </a:r>
            <a:r>
              <a:rPr lang="ko-KR" altLang="en-US" sz="1200" dirty="0"/>
              <a:t>사용법과 주의사항 설명을 내용으로 구현한 부분이다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27">
            <a:hlinkClick r:id="" action="ppaction://media"/>
            <a:extLst>
              <a:ext uri="{FF2B5EF4-FFF2-40B4-BE49-F238E27FC236}">
                <a16:creationId xmlns:a16="http://schemas.microsoft.com/office/drawing/2014/main" id="{E8875E06-13D9-4357-BAA7-2918E5AC3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44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945910" y="3037633"/>
            <a:ext cx="4300180" cy="543960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128848" y="3217807"/>
              <a:ext cx="1952779" cy="402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다음 목차입니다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.</a:t>
              </a: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2F4B365-AEA9-4397-955B-4948826FBD24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C31263A-60FD-4539-8D24-E8E7325803F2}"/>
              </a:ext>
            </a:extLst>
          </p:cNvPr>
          <p:cNvSpPr/>
          <p:nvPr/>
        </p:nvSpPr>
        <p:spPr>
          <a:xfrm>
            <a:off x="6461409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3070B93-92FC-408A-926A-BD551435BC8E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ADC7F1-1CFA-4CE1-88DA-7E225B2D939C}"/>
              </a:ext>
            </a:extLst>
          </p:cNvPr>
          <p:cNvSpPr/>
          <p:nvPr/>
        </p:nvSpPr>
        <p:spPr>
          <a:xfrm>
            <a:off x="559318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CC52AE0-38F7-4F39-8F4D-BAF467DAEF3C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EE146D-7CF9-410F-A05A-1BF4BD64B77E}"/>
              </a:ext>
            </a:extLst>
          </p:cNvPr>
          <p:cNvSpPr/>
          <p:nvPr/>
        </p:nvSpPr>
        <p:spPr>
          <a:xfrm>
            <a:off x="4743486" y="3827131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8BF5E-1EB1-4198-B81A-C14513DF5E3E}"/>
              </a:ext>
            </a:extLst>
          </p:cNvPr>
          <p:cNvSpPr txBox="1"/>
          <p:nvPr/>
        </p:nvSpPr>
        <p:spPr>
          <a:xfrm>
            <a:off x="4749809" y="3863013"/>
            <a:ext cx="354584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16C6B-6C65-42A7-A9CF-2A6D85C8047E}"/>
              </a:ext>
            </a:extLst>
          </p:cNvPr>
          <p:cNvSpPr txBox="1"/>
          <p:nvPr/>
        </p:nvSpPr>
        <p:spPr>
          <a:xfrm>
            <a:off x="5159081" y="3829158"/>
            <a:ext cx="2199641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발표 영상 </a:t>
            </a: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 </a:t>
            </a: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28">
            <a:hlinkClick r:id="" action="ppaction://media"/>
            <a:extLst>
              <a:ext uri="{FF2B5EF4-FFF2-40B4-BE49-F238E27FC236}">
                <a16:creationId xmlns:a16="http://schemas.microsoft.com/office/drawing/2014/main" id="{7569A36D-FF31-40EE-88A2-A7DD1A3A7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9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0" y="879151"/>
            <a:ext cx="1044332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발표 내용을 한번에 확인할  수 있는 영상 자료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772760" y="2782060"/>
            <a:ext cx="9210226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저희 조에 있는 인원 전부 영상 편집에 대한 지식이 전무하여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인터넷에서 찾을 수 있는 영상 편집 프로그램 체험판을 사용하였습니다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중앙에 워터마크가 있으며 영상의 퀄리티가 너무 낮아서 시청하시기에 불편하시겠지만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너그러이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양해해주시면 감사하겠습니다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AppleMango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 분리수거 장치 발표 영상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https://youtu.be/RgBoVh7Ue18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4930" y="408598"/>
            <a:ext cx="354584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2199641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발표 영상 </a:t>
            </a: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&amp; </a:t>
            </a: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29">
            <a:hlinkClick r:id="" action="ppaction://media"/>
            <a:extLst>
              <a:ext uri="{FF2B5EF4-FFF2-40B4-BE49-F238E27FC236}">
                <a16:creationId xmlns:a16="http://schemas.microsoft.com/office/drawing/2014/main" id="{9094AA33-E9FA-412D-975C-034B5EE6C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-4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0" y="879151"/>
            <a:ext cx="1044332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분리수거에 투입되는 인력들을 효율적으로 대체할 수 있는 방법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772760" y="1518404"/>
            <a:ext cx="7993735" cy="14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현재 우리 나라에서는 분리수거라는 쓰레기를 분류하여 버리고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분류된 쓰레기들을 재활용하기 위해서 많은 방법을 고민하고 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하지만 분리수거라는 행동은 매우 귀찮고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물질의 재질을 잘 모른다면 어려운 활동이다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이유들로 인해서 분리 수거함 앞을 지키시면서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사람들이 분리수거를 잘 하는지 확인하시면서 잘못된 분류시에는 그 물건을 재 분류하는 일을 해주시는 감사한 분들이 계신다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위에서 말했던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차적 분류를 자동으로 할 수 있는 기계가 있다면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쓰레기를 버리는 사람에게도 편리하고 쓰레기의 처리를 위해서 지자체에서 사용하는 비용이나 인력적 측면에서도 이익이 많을 것이라는 생각에서 주제를 선정하였다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508746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이유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26" name="Picture 2" descr="인천 서구, '클린하우스'는 이제 '클린매니저'에게 - 1">
            <a:extLst>
              <a:ext uri="{FF2B5EF4-FFF2-40B4-BE49-F238E27FC236}">
                <a16:creationId xmlns:a16="http://schemas.microsoft.com/office/drawing/2014/main" id="{A1A1DC39-09E9-4C05-BDAF-23A46576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8" y="3429000"/>
            <a:ext cx="4286250" cy="26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336539-4276-4C52-8D8B-0DE58BEA9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83" y="3429002"/>
            <a:ext cx="4398042" cy="268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1F43AFC-863B-4E56-A4EC-3A9E241FA1DF}"/>
              </a:ext>
            </a:extLst>
          </p:cNvPr>
          <p:cNvSpPr txBox="1"/>
          <p:nvPr/>
        </p:nvSpPr>
        <p:spPr>
          <a:xfrm>
            <a:off x="4262116" y="6112585"/>
            <a:ext cx="1015021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출처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연합뉴스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D19F58-D869-4224-A0BE-2ACBEF1F8EB7}"/>
              </a:ext>
            </a:extLst>
          </p:cNvPr>
          <p:cNvSpPr txBox="1"/>
          <p:nvPr/>
        </p:nvSpPr>
        <p:spPr>
          <a:xfrm>
            <a:off x="8825904" y="6112585"/>
            <a:ext cx="1015021" cy="24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출처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제주일보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47EBF6DA-30AB-4DE4-8294-F1BDCBA8C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2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C4860B1-ED39-43BC-A980-F31F066BE54A}"/>
              </a:ext>
            </a:extLst>
          </p:cNvPr>
          <p:cNvSpPr txBox="1"/>
          <p:nvPr/>
        </p:nvSpPr>
        <p:spPr>
          <a:xfrm>
            <a:off x="4784583" y="2928959"/>
            <a:ext cx="2622834" cy="10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9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 </a:t>
            </a: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90000">
                      <a:srgbClr val="067D68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</a:p>
          <a:p>
            <a:pPr algn="ctr">
              <a:lnSpc>
                <a:spcPct val="110000"/>
              </a:lnSpc>
            </a:pPr>
            <a:r>
              <a:rPr lang="ko-KR" altLang="en-US" sz="28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676D74"/>
                    </a:gs>
                    <a:gs pos="100000">
                      <a:srgbClr val="29323C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애플망고입니다</a:t>
            </a: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676D74"/>
                    </a:gs>
                    <a:gs pos="100000">
                      <a:srgbClr val="29323C"/>
                    </a:gs>
                  </a:gsLst>
                  <a:lin ang="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5B7AC0-0B9A-4B83-83B8-15CC7C70F282}"/>
              </a:ext>
            </a:extLst>
          </p:cNvPr>
          <p:cNvCxnSpPr>
            <a:cxnSpLocks/>
          </p:cNvCxnSpPr>
          <p:nvPr/>
        </p:nvCxnSpPr>
        <p:spPr>
          <a:xfrm>
            <a:off x="5117259" y="2833687"/>
            <a:ext cx="1957490" cy="0"/>
          </a:xfrm>
          <a:prstGeom prst="line">
            <a:avLst/>
          </a:prstGeom>
          <a:ln w="444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2D75E2-1EDD-47AF-A343-7F6F9E30F915}"/>
              </a:ext>
            </a:extLst>
          </p:cNvPr>
          <p:cNvCxnSpPr>
            <a:cxnSpLocks/>
          </p:cNvCxnSpPr>
          <p:nvPr/>
        </p:nvCxnSpPr>
        <p:spPr>
          <a:xfrm>
            <a:off x="5117259" y="4024312"/>
            <a:ext cx="1957490" cy="0"/>
          </a:xfrm>
          <a:prstGeom prst="line">
            <a:avLst/>
          </a:prstGeom>
          <a:ln w="444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30">
            <a:hlinkClick r:id="" action="ppaction://media"/>
            <a:extLst>
              <a:ext uri="{FF2B5EF4-FFF2-40B4-BE49-F238E27FC236}">
                <a16:creationId xmlns:a16="http://schemas.microsoft.com/office/drawing/2014/main" id="{55221006-8149-40AA-9F46-CCC6F88CC2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9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945910" y="3037633"/>
            <a:ext cx="4300180" cy="543960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128848" y="3217807"/>
              <a:ext cx="1952779" cy="402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다음 목차입니다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.</a:t>
              </a: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2F4B365-AEA9-4397-955B-4948826FBD24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C31263A-60FD-4539-8D24-E8E7325803F2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3070B93-92FC-408A-926A-BD551435BC8E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FADC7F1-1CFA-4CE1-88DA-7E225B2D939C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CC52AE0-38F7-4F39-8F4D-BAF467DAEF3C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BC0D9A-F2B8-4BF4-97AE-7EEDBDCF0776}"/>
              </a:ext>
            </a:extLst>
          </p:cNvPr>
          <p:cNvSpPr/>
          <p:nvPr/>
        </p:nvSpPr>
        <p:spPr>
          <a:xfrm>
            <a:off x="5314995" y="3827131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66A39-D36F-47EF-BA83-1F65C4663388}"/>
              </a:ext>
            </a:extLst>
          </p:cNvPr>
          <p:cNvSpPr txBox="1"/>
          <p:nvPr/>
        </p:nvSpPr>
        <p:spPr>
          <a:xfrm>
            <a:off x="5300479" y="3863013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C5227-A282-4544-90DD-212D607D3DE5}"/>
              </a:ext>
            </a:extLst>
          </p:cNvPr>
          <p:cNvSpPr txBox="1"/>
          <p:nvPr/>
        </p:nvSpPr>
        <p:spPr>
          <a:xfrm>
            <a:off x="5730590" y="3829158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3EBE16FE-CC76-48BF-A62C-A4015957A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2871235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FFT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Fast Fourier Transform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3850480" y="899860"/>
            <a:ext cx="6190221" cy="68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FFT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DFT(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이산 푸리에 변환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그 역변환을 빠르게 연산하는 알고리즘이다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DFT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O(n^2)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연산이 필요하지만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FFT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이용하면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O(n log n)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연산만으로 가능하다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..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푸리에 변환으로 소리 데이터를 주파수의 데이터로 변환이 가능하다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970360-CC03-4431-8705-9F8C62C88537}"/>
              </a:ext>
            </a:extLst>
          </p:cNvPr>
          <p:cNvSpPr txBox="1"/>
          <p:nvPr/>
        </p:nvSpPr>
        <p:spPr>
          <a:xfrm>
            <a:off x="772761" y="5745724"/>
            <a:ext cx="4745724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마이크 모듈을 통해서 시간에 따른 소리 값을 입력 받고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값을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FFT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알고리즘을 통해서 주파수에 대한 값으로 변환한다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E65698-B0ED-457C-85C9-51C5FAB82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0" y="1913832"/>
            <a:ext cx="5726880" cy="3299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D000CE-362A-4CAE-96D0-100A198E2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9582"/>
            <a:ext cx="4702863" cy="3463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F8DD2-FD41-46D6-BAB7-BAA193935FA9}"/>
              </a:ext>
            </a:extLst>
          </p:cNvPr>
          <p:cNvSpPr txBox="1"/>
          <p:nvPr/>
        </p:nvSpPr>
        <p:spPr>
          <a:xfrm>
            <a:off x="6096000" y="5717465"/>
            <a:ext cx="4745724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악기별로 음색이 다른 것을 확인할 수 있는 예제입니다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(a)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피아노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(b)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트럼펫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(c)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바이올린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(d)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플루트 들의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옥타브 도의 예제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0E95F-88FD-4E2A-96B5-E50F5DC5271B}"/>
              </a:ext>
            </a:extLst>
          </p:cNvPr>
          <p:cNvSpPr txBox="1"/>
          <p:nvPr/>
        </p:nvSpPr>
        <p:spPr>
          <a:xfrm>
            <a:off x="8491821" y="6194793"/>
            <a:ext cx="2307042" cy="25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출처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1000" dirty="0"/>
              <a:t>https://geronimob.tistory.com/27</a:t>
            </a:r>
            <a:endParaRPr lang="ko-KR" altLang="en-US" sz="1000" dirty="0"/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5B8E7B89-17F8-496B-BF8C-DDE46F55D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-4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184441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FFT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22658-9574-49C1-9363-CB5EE54CA453}"/>
              </a:ext>
            </a:extLst>
          </p:cNvPr>
          <p:cNvSpPr txBox="1"/>
          <p:nvPr/>
        </p:nvSpPr>
        <p:spPr>
          <a:xfrm>
            <a:off x="772761" y="879151"/>
            <a:ext cx="184441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FFT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F34F7B-FD96-4437-B824-02C7899210D2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A29E1-7EF5-48D7-91F9-7D1F24010ABF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E42D6-273D-40EB-A8F6-124C666AFC5A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696B81-3C48-4152-8C7C-15E6EFC51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1" y="1650777"/>
            <a:ext cx="6053802" cy="3556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6EEAE-376A-4E2E-8A3D-91313497087A}"/>
              </a:ext>
            </a:extLst>
          </p:cNvPr>
          <p:cNvSpPr txBox="1"/>
          <p:nvPr/>
        </p:nvSpPr>
        <p:spPr>
          <a:xfrm>
            <a:off x="772761" y="5514682"/>
            <a:ext cx="7720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>
                <a:solidFill>
                  <a:schemeClr val="accent1"/>
                </a:solidFill>
              </a:rPr>
              <a:t>샘플링</a:t>
            </a:r>
            <a:r>
              <a:rPr lang="en-US" altLang="ko-KR" dirty="0"/>
              <a:t> : </a:t>
            </a:r>
            <a:r>
              <a:rPr lang="ko-KR" altLang="en-US" dirty="0"/>
              <a:t>반복문을 돌면서 마이크 모듈에 들어오는 값을 저장해 놓고 </a:t>
            </a:r>
            <a:r>
              <a:rPr lang="en-US" altLang="ko-KR" dirty="0"/>
              <a:t>FFT </a:t>
            </a:r>
            <a:r>
              <a:rPr lang="ko-KR" altLang="en-US" dirty="0"/>
              <a:t>알고리즘을 통해 특정 주파수에 대한 크기 값으로 변환시켜준다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D6065-68E7-4624-BDC1-4504CDE5162E}"/>
              </a:ext>
            </a:extLst>
          </p:cNvPr>
          <p:cNvSpPr txBox="1"/>
          <p:nvPr/>
        </p:nvSpPr>
        <p:spPr>
          <a:xfrm>
            <a:off x="7194104" y="1650777"/>
            <a:ext cx="4225136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실제에서는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FFT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알고리즘을 기반으로 하는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FHT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함수를 사용하였고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Arduino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IDE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사용하기 편하도록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스타일의 코드를 이용해서 수정하면서 사용하였다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7241A018-6BD8-492E-91E3-DC228FA9F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-4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3192541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노이즈 제거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Kalman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Filter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5438274" y="925772"/>
            <a:ext cx="5980965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잡음이 포함되어 있는 측정치를 바탕으로 선형 역학계의 상태를 추정하는 재귀 필터이다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과거에 수행한 측정 값을 바탕으로 현재의 상태 변수의 결합 분포를 추정하며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예측과 업데이트의 두 단계로 이루어진다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9B8583-B795-46B0-ADE0-ACBB8C09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1" y="1990725"/>
            <a:ext cx="3924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888E50-F1D6-429D-8625-64B18CFD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0725"/>
            <a:ext cx="3924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87BD2D2-E7E0-4261-8764-4680953C382E}"/>
              </a:ext>
            </a:extLst>
          </p:cNvPr>
          <p:cNvSpPr txBox="1"/>
          <p:nvPr/>
        </p:nvSpPr>
        <p:spPr>
          <a:xfrm>
            <a:off x="878606" y="5470368"/>
            <a:ext cx="8925270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예측 값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(prior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belief)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실측 값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(measurement)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입력하고 알고리즘을 통해서 예측 값을 계속 수정하며 노이즈를 줄이는 알고리즘이다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이러한 알고리즘을 통해서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Arduino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센서가 가지는 불안정한 값을 보정해준다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2E4FF-A162-436C-A6AF-A6C71FC47FB3}"/>
              </a:ext>
            </a:extLst>
          </p:cNvPr>
          <p:cNvSpPr txBox="1"/>
          <p:nvPr/>
        </p:nvSpPr>
        <p:spPr>
          <a:xfrm>
            <a:off x="5797266" y="6192861"/>
            <a:ext cx="5262979" cy="25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출처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</a:t>
            </a:r>
            <a:r>
              <a:rPr lang="en-US" altLang="ko-KR" sz="1000" dirty="0"/>
              <a:t>https://medium.com/@celinachild/kalman-filter-%EC%86%8C%EA%B0%9C-395c2016b4d6</a:t>
            </a:r>
            <a:endParaRPr lang="ko-KR" altLang="en-US" sz="1000" dirty="0"/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C416A98B-9056-4D3F-8BC2-699D28AB4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3192541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노이즈 제거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Kalman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Filter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0983D-E7E2-4770-A805-ABA199989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1" y="1924669"/>
            <a:ext cx="3486150" cy="533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453150-1C5B-4D92-A750-B6D3A9ED6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69" y="2435367"/>
            <a:ext cx="3886200" cy="30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371BD-AED0-422D-8223-0105E620B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61" y="2968767"/>
            <a:ext cx="6743700" cy="1152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1CE982-B01C-4842-A87E-6CABD5F00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761" y="4121292"/>
            <a:ext cx="3829050" cy="2152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695CE-9106-4FB2-9458-80B693CDD853}"/>
              </a:ext>
            </a:extLst>
          </p:cNvPr>
          <p:cNvSpPr txBox="1"/>
          <p:nvPr/>
        </p:nvSpPr>
        <p:spPr>
          <a:xfrm>
            <a:off x="5657535" y="1827743"/>
            <a:ext cx="4225136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서버에서 사용하는 칼만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필터 알고리즘 부분이다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라이브러리를 통해서 간단하게 구현이 가능하였다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9D7B2-5AD8-4BE4-ABB3-AD79A30653FC}"/>
              </a:ext>
            </a:extLst>
          </p:cNvPr>
          <p:cNvSpPr txBox="1"/>
          <p:nvPr/>
        </p:nvSpPr>
        <p:spPr>
          <a:xfrm>
            <a:off x="4664335" y="5791482"/>
            <a:ext cx="6211536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칼만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필터 알고리즘을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Arduino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사용하는 부분이다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알고리즘에서 가장 중요한 예측과 갱신 부분의 코드이며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헤더를 추가로 다운받아서 필요한 값으로 수정해서 구현하였다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EE999D93-336C-4053-A92D-BBE123288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7D9DD5B4-0146-4CD1-9291-8A4D9FE2BA6F}"/>
              </a:ext>
            </a:extLst>
          </p:cNvPr>
          <p:cNvSpPr txBox="1"/>
          <p:nvPr/>
        </p:nvSpPr>
        <p:spPr>
          <a:xfrm>
            <a:off x="772761" y="879151"/>
            <a:ext cx="3489673" cy="87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노이즈 제거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High-Pass Filter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알고리즘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9AE28A-CC9B-4CB8-8305-C72C23EFF853}"/>
              </a:ext>
            </a:extLst>
          </p:cNvPr>
          <p:cNvSpPr txBox="1"/>
          <p:nvPr/>
        </p:nvSpPr>
        <p:spPr>
          <a:xfrm>
            <a:off x="5345140" y="1036148"/>
            <a:ext cx="5703806" cy="48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값 이상의 컷오프 주파수를 설정해서 그 주파수 보다 낮은 값은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읽어 내지 않고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물질 분류에 필요한 높은 주파수에 값을 찾아내는 알고리즘이다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979755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알고리즘</a:t>
            </a:r>
            <a:endParaRPr lang="en-US" altLang="ko-KR" sz="16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10D141-B818-48C0-866C-0A268BF6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929" y="2083720"/>
            <a:ext cx="36385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E7E8A9-B78E-4DB6-B148-881B96B76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62" y="2083720"/>
            <a:ext cx="5114692" cy="31718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3CF02EE-6F28-4A11-AAA1-BFE21FD3CE46}"/>
              </a:ext>
            </a:extLst>
          </p:cNvPr>
          <p:cNvSpPr txBox="1"/>
          <p:nvPr/>
        </p:nvSpPr>
        <p:spPr>
          <a:xfrm>
            <a:off x="772762" y="5682743"/>
            <a:ext cx="5660122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저주파와 고주파가 섞인 혼합파가 흐른다면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C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의해서 고주파만 분리가 가능하다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캐패시터에서는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직류는 통과하지 못하고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교류만 통과시키기 때문에 작동한다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1B45BE-584F-427C-8D3A-6A5CEE106073}"/>
              </a:ext>
            </a:extLst>
          </p:cNvPr>
          <p:cNvSpPr txBox="1"/>
          <p:nvPr/>
        </p:nvSpPr>
        <p:spPr>
          <a:xfrm>
            <a:off x="6788929" y="5581177"/>
            <a:ext cx="4135745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높은 주파수에서만 반응을 하는 것을 볼 수 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E6B87-1834-440F-A406-712C8CC43CD1}"/>
              </a:ext>
            </a:extLst>
          </p:cNvPr>
          <p:cNvSpPr txBox="1"/>
          <p:nvPr/>
        </p:nvSpPr>
        <p:spPr>
          <a:xfrm>
            <a:off x="1927538" y="6272045"/>
            <a:ext cx="8997136" cy="4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출처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:                                         </a:t>
            </a:r>
            <a:r>
              <a:rPr lang="en-US" altLang="ko-KR" sz="1000" dirty="0"/>
              <a:t>https://m.blog.naver.com/PostView.nhn?blogId=ksab2013&amp;logNo=220798822782&amp;proxyReferer=https:%2F%2Fwww.google.com%2F</a:t>
            </a:r>
            <a:endParaRPr lang="ko-KR" altLang="en-US" sz="1000" dirty="0"/>
          </a:p>
          <a:p>
            <a:pPr>
              <a:lnSpc>
                <a:spcPct val="110000"/>
              </a:lnSpc>
            </a:pPr>
            <a:r>
              <a:rPr lang="en-US" altLang="ko-KR" sz="1000" dirty="0"/>
              <a:t>http://blog.naver.com/PostView.nhn?blogId=sogangori&amp;logNo=220569066050&amp;parentCategoryNo=7&amp;categoryNo=&amp;viewDate=&amp;isShowPopularPosts=true&amp;from=search</a:t>
            </a:r>
            <a:endParaRPr lang="ko-KR" altLang="en-US" sz="1000" dirty="0"/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98C76D2B-CB16-4C34-936C-D031AC4CB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114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1620</Words>
  <Application>Microsoft Office PowerPoint</Application>
  <PresentationFormat>와이드스크린</PresentationFormat>
  <Paragraphs>294</Paragraphs>
  <Slides>30</Slides>
  <Notes>13</Notes>
  <HiddenSlides>0</HiddenSlides>
  <MMClips>30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G마켓 산스 Bold</vt:lpstr>
      <vt:lpstr>G마켓 산스 Medium</vt:lpstr>
      <vt:lpstr>나눔고딕</vt:lpstr>
      <vt:lpstr>맑은 고딕</vt:lpstr>
      <vt:lpstr>타이포_쌍문동 B</vt:lpstr>
      <vt:lpstr>Aharoni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Kim Hyeonsuk</cp:lastModifiedBy>
  <cp:revision>82</cp:revision>
  <dcterms:created xsi:type="dcterms:W3CDTF">2019-11-16T09:55:32Z</dcterms:created>
  <dcterms:modified xsi:type="dcterms:W3CDTF">2020-06-29T11:40:47Z</dcterms:modified>
</cp:coreProperties>
</file>